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Lst>
  <p:sldSz cy="6858000" cx="12192000"/>
  <p:notesSz cx="6858000" cy="9144000"/>
  <p:embeddedFontLst>
    <p:embeddedFont>
      <p:font typeface="Nunito"/>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6DB52FD-2B36-4AE5-8D6E-08A22D9BC90B}">
  <a:tblStyle styleId="{46DB52FD-2B36-4AE5-8D6E-08A22D9BC90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font" Target="fonts/Nunito-bold.fntdata"/><Relationship Id="rId63" Type="http://schemas.openxmlformats.org/officeDocument/2006/relationships/font" Target="fonts/Nunito-regular.fntdata"/><Relationship Id="rId22" Type="http://schemas.openxmlformats.org/officeDocument/2006/relationships/slide" Target="slides/slide17.xml"/><Relationship Id="rId66" Type="http://schemas.openxmlformats.org/officeDocument/2006/relationships/font" Target="fonts/Nunito-boldItalic.fntdata"/><Relationship Id="rId21" Type="http://schemas.openxmlformats.org/officeDocument/2006/relationships/slide" Target="slides/slide16.xml"/><Relationship Id="rId65" Type="http://schemas.openxmlformats.org/officeDocument/2006/relationships/font" Target="fonts/Nunito-italic.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153" name="Google Shape;15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9f1f7865cc_0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9f1f7865cc_0_3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The project uses agile methodology, has deliverables, literature review, system requirements, system architecture, data collection reports, python notebooks, final report, and Gantt/PERT charts for planning and streamlining.</a:t>
            </a:r>
            <a:endParaRPr/>
          </a:p>
        </p:txBody>
      </p:sp>
      <p:sp>
        <p:nvSpPr>
          <p:cNvPr id="223" name="Google Shape;223;g29f1f7865cc_0_3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9f90e1b6e4_0_3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9f90e1b6e4_0_3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Different machine learning algorithms like Logistic Regression, Decision Tree, Random Forests, Naïve Bayes, and SVM will be implemented for model building and validation using metrics such as confusion matrix, accuracy, F1-score, recall, and precision</a:t>
            </a:r>
            <a:endParaRPr/>
          </a:p>
        </p:txBody>
      </p:sp>
      <p:sp>
        <p:nvSpPr>
          <p:cNvPr id="231" name="Google Shape;231;g29f90e1b6e4_0_3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9f90e1b6e4_0_3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9f90e1b6e4_0_3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 python script using PRAW and CRON jobs will scrape data daily. Google Collaboratory or Jupyter Notebook with Python libraries scikit-learn and PyTorch will be used to implement and evaluate models for comparison and determining the best performing model.</a:t>
            </a:r>
            <a:endParaRPr/>
          </a:p>
        </p:txBody>
      </p:sp>
      <p:sp>
        <p:nvSpPr>
          <p:cNvPr id="239" name="Google Shape;239;g29f90e1b6e4_0_33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9f90e1b6e4_0_3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9f90e1b6e4_0_30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The paper focuses on detecting fake news in political tweets, with data preprocessing, lexical feature extraction, and training models such as XGBoost, SVM, and Random Forest, evaluated using metrics like Accuracy, F1 score, and Precision. The survey covers performance factors for machine-learning techniques, providing an overview of detection methods and a bibliometric analysis, including preprocessing techniques, application of discriminative and generative models, and handcrafted feature extraction, while focusing on critical considerations for establishing detection techniques.</a:t>
            </a:r>
            <a:endParaRPr/>
          </a:p>
        </p:txBody>
      </p:sp>
      <p:sp>
        <p:nvSpPr>
          <p:cNvPr id="247" name="Google Shape;247;g29f90e1b6e4_0_30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9f1f7865cc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9f1f7865cc_0_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The paper discusses fake news classification through manual and machine learning methods.</a:t>
            </a:r>
            <a:endParaRPr/>
          </a:p>
          <a:p>
            <a:pPr indent="0" lvl="0" marL="0" rtl="0" algn="l">
              <a:spcBef>
                <a:spcPts val="0"/>
              </a:spcBef>
              <a:spcAft>
                <a:spcPts val="0"/>
              </a:spcAft>
              <a:buClr>
                <a:schemeClr val="dk1"/>
              </a:buClr>
              <a:buSzPts val="1100"/>
              <a:buFont typeface="Arial"/>
              <a:buNone/>
            </a:pPr>
            <a:r>
              <a:rPr lang="en-US"/>
              <a:t>The Fib system from Princeton University identifies three features for classification.</a:t>
            </a:r>
            <a:endParaRPr/>
          </a:p>
          <a:p>
            <a:pPr indent="0" lvl="0" marL="0" rtl="0" algn="l">
              <a:spcBef>
                <a:spcPts val="0"/>
              </a:spcBef>
              <a:spcAft>
                <a:spcPts val="0"/>
              </a:spcAft>
              <a:buClr>
                <a:schemeClr val="dk1"/>
              </a:buClr>
              <a:buSzPts val="1100"/>
              <a:buFont typeface="Arial"/>
              <a:buNone/>
            </a:pPr>
            <a:r>
              <a:rPr lang="en-US"/>
              <a:t>Three categories of fake news exist - fabrications, hoaxes, and satire.</a:t>
            </a:r>
            <a:endParaRPr/>
          </a:p>
          <a:p>
            <a:pPr indent="0" lvl="0" marL="0" rtl="0" algn="l">
              <a:spcBef>
                <a:spcPts val="0"/>
              </a:spcBef>
              <a:spcAft>
                <a:spcPts val="0"/>
              </a:spcAft>
              <a:buClr>
                <a:schemeClr val="dk1"/>
              </a:buClr>
              <a:buSzPts val="1100"/>
              <a:buFont typeface="Arial"/>
              <a:buNone/>
            </a:pPr>
            <a:r>
              <a:rPr lang="en-US"/>
              <a:t>Lexical, syntactic, and psycholinguistic features are used with Naïve Bayes and Support Vector Machines for classification.</a:t>
            </a:r>
            <a:endParaRPr/>
          </a:p>
          <a:p>
            <a:pPr indent="0" lvl="0" marL="0" rtl="0" algn="l">
              <a:spcBef>
                <a:spcPts val="0"/>
              </a:spcBef>
              <a:spcAft>
                <a:spcPts val="0"/>
              </a:spcAft>
              <a:buClr>
                <a:schemeClr val="dk1"/>
              </a:buClr>
              <a:buSzPts val="1100"/>
              <a:buFont typeface="Arial"/>
              <a:buNone/>
            </a:pPr>
            <a:r>
              <a:rPr lang="en-US"/>
              <a:t>Precision, Recall, F1 score, and Accuracy are used for evaluation, acknowledging limitations in capturing truth for short articles and dealing with imbalanced datasets.</a:t>
            </a:r>
            <a:endParaRPr/>
          </a:p>
          <a:p>
            <a:pPr indent="0" lvl="0" marL="0" rtl="0" algn="l">
              <a:spcBef>
                <a:spcPts val="0"/>
              </a:spcBef>
              <a:spcAft>
                <a:spcPts val="0"/>
              </a:spcAft>
              <a:buNone/>
            </a:pPr>
            <a:r>
              <a:t/>
            </a:r>
            <a:endParaRPr/>
          </a:p>
        </p:txBody>
      </p:sp>
      <p:sp>
        <p:nvSpPr>
          <p:cNvPr id="255" name="Google Shape;255;g29f1f7865cc_0_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9f1f7865cc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9f1f7865cc_0_6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3" name="Google Shape;263;g29f1f7865cc_0_6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9f1f7865cc_0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9f1f7865cc_0_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200000"/>
              </a:lnSpc>
              <a:spcBef>
                <a:spcPts val="0"/>
              </a:spcBef>
              <a:spcAft>
                <a:spcPts val="0"/>
              </a:spcAft>
              <a:buClr>
                <a:schemeClr val="dk1"/>
              </a:buClr>
              <a:buSzPts val="1100"/>
              <a:buFont typeface="Arial"/>
              <a:buNone/>
            </a:pPr>
            <a:r>
              <a:rPr lang="en-US">
                <a:solidFill>
                  <a:srgbClr val="2D3B45"/>
                </a:solidFill>
                <a:latin typeface="Times New Roman"/>
                <a:ea typeface="Times New Roman"/>
                <a:cs typeface="Times New Roman"/>
                <a:sym typeface="Times New Roman"/>
              </a:rPr>
              <a:t>Python will be used to build our application/model and there is a Python wrapper for the reddit API called PRAW (Python Reddit API Wrapper) that we will use to retrieve the data from Reddit. With each call to the API from PRAW, a hundred posts data will be collected from a specific sub-reddit that has been marked as hot with respect to a particular subreddit. Generally, a post is considered hot if there are a lot of likes and comments on a post that is relatively new, as well as a high number of comments on it. This objective can be solved primarily by analyzing the sentiments of the posts, so we are collecting the text from the post's title and body as variables. Next, we are going to look at the number of likes, comments, url, post ids. These ids will then be used to fetch all the comments, so we can use the post id to find all the comments on the post. We may also be able to flag the fake post based on the comments.</a:t>
            </a:r>
            <a:endParaRPr>
              <a:solidFill>
                <a:srgbClr val="2D3B45"/>
              </a:solidFill>
              <a:latin typeface="Times New Roman"/>
              <a:ea typeface="Times New Roman"/>
              <a:cs typeface="Times New Roman"/>
              <a:sym typeface="Times New Roman"/>
            </a:endParaRPr>
          </a:p>
          <a:p>
            <a:pPr indent="0" lvl="0" marL="0" rtl="0" algn="l">
              <a:lnSpc>
                <a:spcPct val="200000"/>
              </a:lnSpc>
              <a:spcBef>
                <a:spcPts val="1200"/>
              </a:spcBef>
              <a:spcAft>
                <a:spcPts val="0"/>
              </a:spcAft>
              <a:buClr>
                <a:schemeClr val="dk1"/>
              </a:buClr>
              <a:buSzPts val="1100"/>
              <a:buFont typeface="Arial"/>
              <a:buNone/>
            </a:pPr>
            <a:r>
              <a:rPr lang="en-US">
                <a:solidFill>
                  <a:srgbClr val="2D3B45"/>
                </a:solidFill>
                <a:latin typeface="Times New Roman"/>
                <a:ea typeface="Times New Roman"/>
                <a:cs typeface="Times New Roman"/>
                <a:sym typeface="Times New Roman"/>
              </a:rPr>
              <a:t>Our plan is to collect posts from five subreddits; these subreddits are news, whitepeopletwitter, politics, worldnews and nottheonion, from which we will choose posts for the collection. It is important to note that these subreddits are carefully catered and their sole purpose is to train the model for our application. As a result, the team has written a Python script to pull data from the subreddits using PRAW and this script has been programmed to run as a CRON job on an Amazon EC2 instance on a regular basis so that fifty posts will be fetched from each subreddit every six hours. Each run will give us fifty posts from each subreddit. By the end of the day, we will have collected 2400 new data points, we started the script on 9/20, and by the time the model development is due on 11/13, we will have collected approximately 124800 data points at the end of the run.</a:t>
            </a:r>
            <a:endParaRPr>
              <a:solidFill>
                <a:srgbClr val="2D3B45"/>
              </a:solidFill>
              <a:latin typeface="Times New Roman"/>
              <a:ea typeface="Times New Roman"/>
              <a:cs typeface="Times New Roman"/>
              <a:sym typeface="Times New Roman"/>
            </a:endParaRPr>
          </a:p>
          <a:p>
            <a:pPr indent="0" lvl="0" marL="0" rtl="0" algn="l">
              <a:lnSpc>
                <a:spcPct val="200000"/>
              </a:lnSpc>
              <a:spcBef>
                <a:spcPts val="1200"/>
              </a:spcBef>
              <a:spcAft>
                <a:spcPts val="0"/>
              </a:spcAft>
              <a:buClr>
                <a:schemeClr val="dk1"/>
              </a:buClr>
              <a:buSzPts val="1100"/>
              <a:buFont typeface="Arial"/>
              <a:buNone/>
            </a:pPr>
            <a:r>
              <a:rPr lang="en-US">
                <a:solidFill>
                  <a:srgbClr val="2D3B45"/>
                </a:solidFill>
                <a:latin typeface="Times New Roman"/>
                <a:ea typeface="Times New Roman"/>
                <a:cs typeface="Times New Roman"/>
                <a:sym typeface="Times New Roman"/>
              </a:rPr>
              <a:t>We will be generating a .csv file for every subreddit when we run the script, and the file will be saved with the name DDMMYYYHHMMSS-subredditname.csv. To eliminate duplicates, we will process the data for similar postids or title text to remove duplicates, and we will also take care of any null values by removing them, but we haven't discovered any null values up until this point since the API is retrieving all the data correctly.</a:t>
            </a:r>
            <a:endParaRPr>
              <a:solidFill>
                <a:srgbClr val="2D3B45"/>
              </a:solidFill>
              <a:latin typeface="Times New Roman"/>
              <a:ea typeface="Times New Roman"/>
              <a:cs typeface="Times New Roman"/>
              <a:sym typeface="Times New Roman"/>
            </a:endParaRPr>
          </a:p>
          <a:p>
            <a:pPr indent="0" lvl="0" marL="0" rtl="0" algn="l">
              <a:lnSpc>
                <a:spcPct val="200000"/>
              </a:lnSpc>
              <a:spcBef>
                <a:spcPts val="1200"/>
              </a:spcBef>
              <a:spcAft>
                <a:spcPts val="1200"/>
              </a:spcAft>
              <a:buNone/>
            </a:pPr>
            <a:r>
              <a:rPr lang="en-US">
                <a:solidFill>
                  <a:srgbClr val="2D3B45"/>
                </a:solidFill>
                <a:latin typeface="Times New Roman"/>
                <a:ea typeface="Times New Roman"/>
                <a:cs typeface="Times New Roman"/>
                <a:sym typeface="Times New Roman"/>
              </a:rPr>
              <a:t>This data will be originally stored in EBS volumes, and later on it will be transferred to S3 buckets, but no one except the administrator will be able to edit the files, and everyone will have a read-only access to the S3 bucket. This will assist in securing the data from unnecessary changes in the future.</a:t>
            </a:r>
            <a:endParaRPr/>
          </a:p>
        </p:txBody>
      </p:sp>
      <p:sp>
        <p:nvSpPr>
          <p:cNvPr id="270" name="Google Shape;270;g29f1f7865cc_0_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 name="Google Shape;277;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The process begins with collecting the data in tab-separated format (tsv) and then converting into a comma-separated format (csv) format followed by preprocessing and removing the noise from the dataset using NLP/NLTK libraries like stemming, lemmatization, and tokenization. Feature extraction has been performed by choosing lexical fetuses like word count, length. The unigram and bigram features are extracted using Tiff Vectorizer function, eventually cogenerates TF-IDF n-gram features, And some cleaning techniques such as filtering, merging, sorting, and related operations were performed. Natural language processing is also used to identify the sentiment of a post and BERT/spacy is used to embed features. The regular expressions such as paragraph break 'br' or indentation in the raw data text are replaced with a blank space. Furthermore, emoji, symbols, meaningless text, and special characters inside the text are eliminated. Other irrelevant labels, such as id, author, text content, and so on, as well as duplicated data, are eliminated. All datasets - training, testing, and competing - were standardized into a predefined structure with two categories: Query and Label ('FAKE' and 'REAL'). The cleaning task was critical because the datasets could contain meaningless variables or other components that would lead the model to be biased if they were included in the training and testing phases. Unclean data may eventually affect the results of training and testing as well.</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1" lang="en-US" sz="1100" u="sng">
                <a:latin typeface="Times New Roman"/>
                <a:ea typeface="Times New Roman"/>
                <a:cs typeface="Times New Roman"/>
                <a:sym typeface="Times New Roman"/>
              </a:rPr>
              <a:t>Modeling</a:t>
            </a:r>
            <a:endParaRPr b="1" sz="1100" u="sng">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Model will be trained on different classification algorithms like XGboost, Random Forests, Naïve Bayes, KNN, Decision Tree, SVM, Logistic Regression, ANN, CNN, and LSTM.</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 Logistic Regression – It is a binary or multiclass classification algorithm. It considers the</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dataset independent of variables and predicts the dependent variable using probability.</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 Decision tree – It is a non-parametric supervised learning algorithm used for</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classification and regression tasks. It has a hierarchical or tree-like structure that consists</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of if-else conditions based on variables.</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 Random Forests – This is a commonly used machine learning algorithm that combines</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the output of multiple decision trees to produce an efficient predictive model. It is a</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supervised algorithm applied to both classification and regression problems.</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 KNN – K-Nearest Neighbors also called instance-based learning or lazy learning, It</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classifies using proximity of datapoints. It is a non-parametric supervised learning</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Classifier.</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 Naïve Bayes – It is a supervised machine learning algorithm commonly used for text</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classification. Classifies based on Bayes’ theorem. It is a generative classifier model and</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follows the first principle approach.</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 SVM – Support Vector Machine used for classification, regression, and outlier detection.</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However, it is widely used in classification tasks with the objective of classifying the data</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points through an n-dimensional hyperplane.</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 ANN – Artificial Neural Network is a deep learning algorithm based on the human brain.</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It is used for forecasting issues and complicated patterns.</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 LSTM – Long Short-Term Memory is capable of handling sequential data and has a</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recurrent neural network capable of learning long-term dependencies. It is used in the</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field of deep learning.</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 XGBoost - A flexible, highly efficient, and portable gradient boosting algorithm. It</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addresses a variety of data science issues quickly and accurately using the parallel tree</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boosting method. Furthermore, it runs very well with large datasets because it creates</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100">
                <a:latin typeface="Times New Roman"/>
                <a:ea typeface="Times New Roman"/>
                <a:cs typeface="Times New Roman"/>
                <a:sym typeface="Times New Roman"/>
              </a:rPr>
              <a:t>sequential decision trees through loss function optimization.</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b="1" u="sng">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b="1" u="sng">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b="1" u="sng">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b="1" lang="en-US" u="sng">
                <a:latin typeface="Times New Roman"/>
                <a:ea typeface="Times New Roman"/>
                <a:cs typeface="Times New Roman"/>
                <a:sym typeface="Times New Roman"/>
              </a:rPr>
              <a:t>Evaluation</a:t>
            </a:r>
            <a:endParaRPr b="1" u="sng">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a:latin typeface="Times New Roman"/>
                <a:ea typeface="Times New Roman"/>
                <a:cs typeface="Times New Roman"/>
                <a:sym typeface="Times New Roman"/>
              </a:rPr>
              <a:t>At this point, the models that have been implemented will be evaluated. This is done to assess the quality and efficacy of the proposed method as well as the final results. A benchmark will be generated by randomly generating the labels 'FAKE' and 'REAL' for testing the testing data. To find the accuracy of the model we have several assessment metrics can be used to evaluate the effectiveness of the model, including the confusion matrix, accuracy, F1-score, AUC-ROC (Area under Receiver Operating Characteristic curve), RMSE (Root Mean Square Error), and R2 (R- squared). Based on the comparison of these evaluation metrics, the best model for determining whether Reddit postings are fake will be selected.</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86" name="Google Shape;286;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100">
                <a:solidFill>
                  <a:srgbClr val="2D3B45"/>
                </a:solidFill>
                <a:latin typeface="Times New Roman"/>
                <a:ea typeface="Times New Roman"/>
                <a:cs typeface="Times New Roman"/>
                <a:sym typeface="Times New Roman"/>
              </a:rPr>
              <a:t>We begin by defining different phases of our project. To decide these different phases, we utilise the CRISP-DM, which is a common methodology for analytical models. Figure 1 represents the WBS for our project and it also shows the 6 CRISP-DM phases in depth.</a:t>
            </a:r>
            <a:endParaRPr sz="1100">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100">
                <a:solidFill>
                  <a:srgbClr val="2D3B45"/>
                </a:solidFill>
                <a:latin typeface="Times New Roman"/>
                <a:ea typeface="Times New Roman"/>
                <a:cs typeface="Times New Roman"/>
                <a:sym typeface="Times New Roman"/>
              </a:rPr>
              <a:t> </a:t>
            </a:r>
            <a:endParaRPr sz="1100">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100">
                <a:solidFill>
                  <a:srgbClr val="2D3B45"/>
                </a:solidFill>
                <a:latin typeface="Times New Roman"/>
                <a:ea typeface="Times New Roman"/>
                <a:cs typeface="Times New Roman"/>
                <a:sym typeface="Times New Roman"/>
              </a:rPr>
              <a:t>In the first phase, we start by defining our problem statement and understanding the background of fake news detection. This is an important topic that requires a robust solution because fake news spreads like a wildfire and can have adverse effects in our society. We start by revisiting previous work and try to cover the gaps in this paper.</a:t>
            </a:r>
            <a:endParaRPr sz="1100">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100">
                <a:solidFill>
                  <a:srgbClr val="2D3B45"/>
                </a:solidFill>
                <a:latin typeface="Times New Roman"/>
                <a:ea typeface="Times New Roman"/>
                <a:cs typeface="Times New Roman"/>
                <a:sym typeface="Times New Roman"/>
              </a:rPr>
              <a:t> </a:t>
            </a:r>
            <a:endParaRPr sz="1100">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100">
                <a:solidFill>
                  <a:srgbClr val="2D3B45"/>
                </a:solidFill>
                <a:latin typeface="Times New Roman"/>
                <a:ea typeface="Times New Roman"/>
                <a:cs typeface="Times New Roman"/>
                <a:sym typeface="Times New Roman"/>
              </a:rPr>
              <a:t>We collect our dataset via PRAW which is an API for Reddit. We gather equal amounts of fake data and real data. After this step we label our dataset as either fake or real. In addition, we even examine the quality of data by making sure that it is rich in context and does not contain null or special characters that cannot be handled by our model. After all, the quality of the data determines the quality of the model. We transition from understanding the data to prepare it as input for our models by removing irrelevant data points. Further, we generate the embeddings that would be passed as input to a few of the deep learning models.</a:t>
            </a:r>
            <a:endParaRPr sz="1100">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100">
                <a:solidFill>
                  <a:srgbClr val="2D3B45"/>
                </a:solidFill>
                <a:latin typeface="Times New Roman"/>
                <a:ea typeface="Times New Roman"/>
                <a:cs typeface="Times New Roman"/>
                <a:sym typeface="Times New Roman"/>
              </a:rPr>
              <a:t> </a:t>
            </a:r>
            <a:endParaRPr sz="1100">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100">
                <a:solidFill>
                  <a:srgbClr val="2D3B45"/>
                </a:solidFill>
                <a:latin typeface="Times New Roman"/>
                <a:ea typeface="Times New Roman"/>
                <a:cs typeface="Times New Roman"/>
                <a:sym typeface="Times New Roman"/>
              </a:rPr>
              <a:t>We will train multiple machine learning models and a few deep learning models. These models will be compared based on the computational resources required, time taken and their prediction power. To measure their predictive power, we will use multiple metrics such as F1 score, AUC-ROC, accuracy etc. Furthermore, we will even tune our models to improve their prediction power and combine multiple base models to generate powerful ensembles.</a:t>
            </a:r>
            <a:endParaRPr sz="1100">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100">
                <a:solidFill>
                  <a:srgbClr val="2D3B45"/>
                </a:solidFill>
                <a:latin typeface="Times New Roman"/>
                <a:ea typeface="Times New Roman"/>
                <a:cs typeface="Times New Roman"/>
                <a:sym typeface="Times New Roman"/>
              </a:rPr>
              <a:t> </a:t>
            </a:r>
            <a:endParaRPr sz="1100">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100">
                <a:solidFill>
                  <a:srgbClr val="2D3B45"/>
                </a:solidFill>
                <a:latin typeface="Times New Roman"/>
                <a:ea typeface="Times New Roman"/>
                <a:cs typeface="Times New Roman"/>
                <a:sym typeface="Times New Roman"/>
              </a:rPr>
              <a:t>We will even follow the best practices of machine learning by splitting our data into train-val-test, where we train our models on training data, check their performance for improvements on validation set and keep our test set as an evaluation on unseen data. The evaluation stage will be where we compare our base models and ensembles on our test set.</a:t>
            </a:r>
            <a:endParaRPr sz="1100">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100">
                <a:solidFill>
                  <a:srgbClr val="2D3B45"/>
                </a:solidFill>
                <a:latin typeface="Times New Roman"/>
                <a:ea typeface="Times New Roman"/>
                <a:cs typeface="Times New Roman"/>
                <a:sym typeface="Times New Roman"/>
              </a:rPr>
              <a:t> </a:t>
            </a:r>
            <a:endParaRPr sz="1100">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100">
                <a:solidFill>
                  <a:srgbClr val="2D3B45"/>
                </a:solidFill>
                <a:latin typeface="Times New Roman"/>
                <a:ea typeface="Times New Roman"/>
                <a:cs typeface="Times New Roman"/>
                <a:sym typeface="Times New Roman"/>
              </a:rPr>
              <a:t>After comparing the models on multiple fronts, we will pick our best model as the final model. During this process we will also record and track our experiments. The results along with the experiment details will be documented and presented in the project review and presentation phase.</a:t>
            </a:r>
            <a:endParaRPr sz="1100">
              <a:solidFill>
                <a:srgbClr val="2D3B45"/>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95" name="Google Shape;295;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9f1f7865cc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9f1f7865cc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g29f1f7865cc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3" name="Google Shape;303;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0" name="Google Shape;310;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t/>
            </a:r>
            <a:endParaRPr sz="1200">
              <a:solidFill>
                <a:srgbClr val="2D3B45"/>
              </a:solidFill>
              <a:latin typeface="Times New Roman"/>
              <a:ea typeface="Times New Roman"/>
              <a:cs typeface="Times New Roman"/>
              <a:sym typeface="Times New Roman"/>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8" name="Google Shape;318;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rgbClr val="252525"/>
                </a:solidFill>
                <a:highlight>
                  <a:srgbClr val="FFFFFF"/>
                </a:highlight>
                <a:latin typeface="Times New Roman"/>
                <a:ea typeface="Times New Roman"/>
                <a:cs typeface="Times New Roman"/>
                <a:sym typeface="Times New Roman"/>
              </a:rPr>
              <a:t>This Gantt chart </a:t>
            </a:r>
            <a:r>
              <a:rPr lang="en-US">
                <a:solidFill>
                  <a:srgbClr val="E36B00"/>
                </a:solidFill>
                <a:highlight>
                  <a:srgbClr val="FFFFFF"/>
                </a:highlight>
                <a:latin typeface="Times New Roman"/>
                <a:ea typeface="Times New Roman"/>
                <a:cs typeface="Times New Roman"/>
                <a:sym typeface="Times New Roman"/>
              </a:rPr>
              <a:t>displays </a:t>
            </a:r>
            <a:r>
              <a:rPr lang="en-US">
                <a:solidFill>
                  <a:srgbClr val="252525"/>
                </a:solidFill>
                <a:highlight>
                  <a:srgbClr val="FFFFFF"/>
                </a:highlight>
                <a:latin typeface="Times New Roman"/>
                <a:ea typeface="Times New Roman"/>
                <a:cs typeface="Times New Roman"/>
                <a:sym typeface="Times New Roman"/>
              </a:rPr>
              <a:t>project schedule </a:t>
            </a:r>
            <a:r>
              <a:rPr lang="en-US">
                <a:solidFill>
                  <a:srgbClr val="E36B00"/>
                </a:solidFill>
                <a:highlight>
                  <a:srgbClr val="FFFFFF"/>
                </a:highlight>
                <a:latin typeface="Times New Roman"/>
                <a:ea typeface="Times New Roman"/>
                <a:cs typeface="Times New Roman"/>
                <a:sym typeface="Times New Roman"/>
              </a:rPr>
              <a:t>including </a:t>
            </a:r>
            <a:r>
              <a:rPr lang="en-US">
                <a:solidFill>
                  <a:srgbClr val="252525"/>
                </a:solidFill>
                <a:highlight>
                  <a:srgbClr val="FFFFFF"/>
                </a:highlight>
                <a:latin typeface="Times New Roman"/>
                <a:ea typeface="Times New Roman"/>
                <a:cs typeface="Times New Roman"/>
                <a:sym typeface="Times New Roman"/>
              </a:rPr>
              <a:t>tasks, timeline, </a:t>
            </a:r>
            <a:r>
              <a:rPr lang="en-US">
                <a:solidFill>
                  <a:srgbClr val="E36B00"/>
                </a:solidFill>
                <a:highlight>
                  <a:srgbClr val="FFFFFF"/>
                </a:highlight>
                <a:latin typeface="Times New Roman"/>
                <a:ea typeface="Times New Roman"/>
                <a:cs typeface="Times New Roman"/>
                <a:sym typeface="Times New Roman"/>
              </a:rPr>
              <a:t>accountable </a:t>
            </a:r>
            <a:r>
              <a:rPr lang="en-US">
                <a:solidFill>
                  <a:srgbClr val="252525"/>
                </a:solidFill>
                <a:highlight>
                  <a:srgbClr val="FFFFFF"/>
                </a:highlight>
                <a:latin typeface="Times New Roman"/>
                <a:ea typeface="Times New Roman"/>
                <a:cs typeface="Times New Roman"/>
                <a:sym typeface="Times New Roman"/>
              </a:rPr>
              <a:t>team members, and deliverables status.</a:t>
            </a:r>
            <a:endParaRPr>
              <a:solidFill>
                <a:srgbClr val="252525"/>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SzPts val="14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6" name="Google Shape;326;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rgbClr val="2D3B45"/>
                </a:solidFill>
                <a:latin typeface="Times New Roman"/>
                <a:ea typeface="Times New Roman"/>
                <a:cs typeface="Times New Roman"/>
                <a:sym typeface="Times New Roman"/>
              </a:rPr>
              <a:t>The PERT chart is used to manage and schedule tasks by breaking down into individual tasks and visualising the timeline. A PERT chart assists in establishing the minimum time required to complete all the tasks by identifying the project's critical path.</a:t>
            </a:r>
            <a:endParaRPr>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a:solidFill>
                  <a:srgbClr val="2D3B45"/>
                </a:solidFill>
                <a:latin typeface="Times New Roman"/>
                <a:ea typeface="Times New Roman"/>
                <a:cs typeface="Times New Roman"/>
                <a:sym typeface="Times New Roman"/>
              </a:rPr>
              <a:t>Figure 2 displays the PERT chart for fake news detection on Reddit; nodes represent the project tasks and path is shown by arrows.</a:t>
            </a:r>
            <a:endParaRPr>
              <a:solidFill>
                <a:srgbClr val="2D3B45"/>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a:solidFill>
                <a:srgbClr val="2D3B45"/>
              </a:solidFill>
              <a:latin typeface="Times New Roman"/>
              <a:ea typeface="Times New Roman"/>
              <a:cs typeface="Times New Roman"/>
              <a:sym typeface="Times New Roman"/>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9f1f7865cc_2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9f1f7865cc_2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5" name="Google Shape;335;g29f1f7865cc_2_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9f90e1b6e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9f90e1b6e4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The project uses PRAW library to collect data from Reddit,</a:t>
            </a:r>
            <a:br>
              <a:rPr lang="en-US"/>
            </a:br>
            <a:r>
              <a:rPr lang="en-US"/>
              <a:t>and we’re focusing on popular posts from six subreddits, storing collected data on AWS EBS volumes and S3 buckets. </a:t>
            </a:r>
            <a:br>
              <a:rPr lang="en-US"/>
            </a:br>
            <a:r>
              <a:rPr lang="en-US"/>
              <a:t>Data collection targets 'hot' posts for relevance, and the dataset is split into training, and test sets. </a:t>
            </a:r>
            <a:br>
              <a:rPr lang="en-US"/>
            </a:br>
            <a:r>
              <a:rPr lang="en-US"/>
              <a:t>A CRON process enables scheduled operation for continuous, up-to-date data collection.</a:t>
            </a:r>
            <a:endParaRPr/>
          </a:p>
        </p:txBody>
      </p:sp>
      <p:sp>
        <p:nvSpPr>
          <p:cNvPr id="342" name="Google Shape;342;g29f90e1b6e4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9f90e1b6e4_0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29f90e1b6e4_0_1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‘hot’ post will show new posts and how is that defined is they highly interacted with since the time of its creation. So it is related to upvotes + time. </a:t>
            </a:r>
            <a:endParaRPr/>
          </a:p>
          <a:p>
            <a:pPr indent="0" lvl="0" marL="0" rtl="0" algn="l">
              <a:spcBef>
                <a:spcPts val="0"/>
              </a:spcBef>
              <a:spcAft>
                <a:spcPts val="0"/>
              </a:spcAft>
              <a:buClr>
                <a:schemeClr val="dk1"/>
              </a:buClr>
              <a:buSzPts val="1100"/>
              <a:buFont typeface="Arial"/>
              <a:buNone/>
            </a:pPr>
            <a:r>
              <a:rPr lang="en-US"/>
              <a:t>Running the API method call once will give 100 hot posts, so we will iterate through six subreddits at once so we get 600 posts</a:t>
            </a:r>
            <a:endParaRPr/>
          </a:p>
          <a:p>
            <a:pPr indent="0" lvl="0" marL="0" rtl="0" algn="l">
              <a:spcBef>
                <a:spcPts val="0"/>
              </a:spcBef>
              <a:spcAft>
                <a:spcPts val="0"/>
              </a:spcAft>
              <a:buClr>
                <a:schemeClr val="dk1"/>
              </a:buClr>
              <a:buSzPts val="1100"/>
              <a:buFont typeface="Arial"/>
              <a:buNone/>
            </a:pPr>
            <a:r>
              <a:rPr lang="en-US"/>
              <a:t>implemented this on EC2 instance to </a:t>
            </a:r>
            <a:r>
              <a:rPr lang="en-US"/>
              <a:t>continuously working</a:t>
            </a:r>
            <a:r>
              <a:rPr lang="en-US"/>
              <a:t>.</a:t>
            </a:r>
            <a:endParaRPr/>
          </a:p>
          <a:p>
            <a:pPr indent="0" lvl="0" marL="0" rtl="0" algn="l">
              <a:spcBef>
                <a:spcPts val="0"/>
              </a:spcBef>
              <a:spcAft>
                <a:spcPts val="0"/>
              </a:spcAft>
              <a:buClr>
                <a:schemeClr val="dk1"/>
              </a:buClr>
              <a:buSzPts val="1100"/>
              <a:buFont typeface="Arial"/>
              <a:buNone/>
            </a:pPr>
            <a:r>
              <a:rPr lang="en-US"/>
              <a:t>We scheduled a python run CRON job once every 6 hours to collect the new, upvoted data every 6 hours. </a:t>
            </a:r>
            <a:endParaRPr/>
          </a:p>
          <a:p>
            <a:pPr indent="0" lvl="0" marL="0" rtl="0" algn="l">
              <a:spcBef>
                <a:spcPts val="0"/>
              </a:spcBef>
              <a:spcAft>
                <a:spcPts val="0"/>
              </a:spcAft>
              <a:buClr>
                <a:schemeClr val="dk1"/>
              </a:buClr>
              <a:buSzPts val="1100"/>
              <a:buFont typeface="Arial"/>
              <a:buNone/>
            </a:pPr>
            <a:r>
              <a:rPr lang="en-US"/>
              <a:t>Tools used are: python, reddit API and PRAW, AWSEC2 instance and cron job.</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Reddit Authenticates before giving proper responses to your API calls.</a:t>
            </a:r>
            <a:endParaRPr/>
          </a:p>
          <a:p>
            <a:pPr indent="0" lvl="0" marL="0" rtl="0" algn="l">
              <a:spcBef>
                <a:spcPts val="0"/>
              </a:spcBef>
              <a:spcAft>
                <a:spcPts val="0"/>
              </a:spcAft>
              <a:buClr>
                <a:schemeClr val="dk1"/>
              </a:buClr>
              <a:buSzPts val="1100"/>
              <a:buFont typeface="Arial"/>
              <a:buNone/>
            </a:pPr>
            <a:r>
              <a:rPr lang="en-US"/>
              <a:t>Authentication means you need to register as a developer on the reddit dev page.</a:t>
            </a:r>
            <a:endParaRPr/>
          </a:p>
          <a:p>
            <a:pPr indent="0" lvl="0" marL="0" rtl="0" algn="l">
              <a:spcBef>
                <a:spcPts val="0"/>
              </a:spcBef>
              <a:spcAft>
                <a:spcPts val="0"/>
              </a:spcAft>
              <a:buClr>
                <a:schemeClr val="dk1"/>
              </a:buClr>
              <a:buSzPts val="1100"/>
              <a:buFont typeface="Arial"/>
              <a:buNone/>
            </a:pPr>
            <a:r>
              <a:rPr lang="en-US"/>
              <a:t>Once registered you need to create a project on the same website, once created you will be given with client_id and client_secret.</a:t>
            </a:r>
            <a:endParaRPr/>
          </a:p>
          <a:p>
            <a:pPr indent="0" lvl="0" marL="0" rtl="0" algn="l">
              <a:spcBef>
                <a:spcPts val="0"/>
              </a:spcBef>
              <a:spcAft>
                <a:spcPts val="0"/>
              </a:spcAft>
              <a:buClr>
                <a:schemeClr val="dk1"/>
              </a:buClr>
              <a:buSzPts val="1100"/>
              <a:buFont typeface="Arial"/>
              <a:buNone/>
            </a:pPr>
            <a:r>
              <a:rPr lang="en-US"/>
              <a:t>These credentials will authorize your code to officially scrape data through their API methods.</a:t>
            </a:r>
            <a:endParaRPr/>
          </a:p>
          <a:p>
            <a:pPr indent="0" lvl="0" marL="0" rtl="0" algn="l">
              <a:spcBef>
                <a:spcPts val="0"/>
              </a:spcBef>
              <a:spcAft>
                <a:spcPts val="0"/>
              </a:spcAft>
              <a:buClr>
                <a:schemeClr val="dk1"/>
              </a:buClr>
              <a:buSzPts val="1100"/>
              <a:buFont typeface="Arial"/>
              <a:buNone/>
            </a:pPr>
            <a:r>
              <a:rPr lang="en-US"/>
              <a:t>Once set, we can store the credentials as env variables to keep them secure</a:t>
            </a:r>
            <a:endParaRPr/>
          </a:p>
          <a:p>
            <a:pPr indent="0" lvl="0" marL="0" rtl="0" algn="l">
              <a:spcBef>
                <a:spcPts val="0"/>
              </a:spcBef>
              <a:spcAft>
                <a:spcPts val="0"/>
              </a:spcAft>
              <a:buClr>
                <a:schemeClr val="dk1"/>
              </a:buClr>
              <a:buSzPts val="1100"/>
              <a:buFont typeface="Arial"/>
              <a:buNone/>
            </a:pPr>
            <a:r>
              <a:rPr lang="en-US"/>
              <a:t>We can use the os.getenv to fetch the data and use in the code to authorize the code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350" name="Google Shape;350;g29f90e1b6e4_0_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9f90e1b6e4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29f90e1b6e4_0_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The preprocessing  involves extracting text from images using Pytesseract,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preprocessing raw text with steps including removal of special characters and URLs, conversion to lowercase, tokenization, stemming and lemmatization. </a:t>
            </a:r>
            <a:endParaRPr/>
          </a:p>
          <a:p>
            <a:pPr indent="0" lvl="0" marL="0" rtl="0" algn="l">
              <a:spcBef>
                <a:spcPts val="0"/>
              </a:spcBef>
              <a:spcAft>
                <a:spcPts val="0"/>
              </a:spcAft>
              <a:buNone/>
            </a:pPr>
            <a:r>
              <a:rPr lang="en-US"/>
              <a:t>The preprocessed text is combined with 'selftext' and 'title', and converted to lowercase for final preprocessing.</a:t>
            </a:r>
            <a:endParaRPr/>
          </a:p>
        </p:txBody>
      </p:sp>
      <p:sp>
        <p:nvSpPr>
          <p:cNvPr id="359" name="Google Shape;359;g29f90e1b6e4_0_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9f90e1b6e4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9f90e1b6e4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overview of the raw data we pulled from the api, and we </a:t>
            </a:r>
            <a:r>
              <a:rPr lang="en-US"/>
              <a:t>extracted</a:t>
            </a:r>
            <a:r>
              <a:rPr lang="en-US"/>
              <a:t> the text from image.</a:t>
            </a:r>
            <a:endParaRPr/>
          </a:p>
        </p:txBody>
      </p:sp>
      <p:sp>
        <p:nvSpPr>
          <p:cNvPr id="367" name="Google Shape;367;g29f90e1b6e4_0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9f1f7865cc_6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9f1f7865cc_6_5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taking</a:t>
            </a:r>
            <a:r>
              <a:rPr lang="en-US"/>
              <a:t> out the part btw brackets</a:t>
            </a:r>
            <a:endParaRPr/>
          </a:p>
          <a:p>
            <a:pPr indent="0" lvl="0" marL="0" rtl="0" algn="l">
              <a:spcBef>
                <a:spcPts val="0"/>
              </a:spcBef>
              <a:spcAft>
                <a:spcPts val="0"/>
              </a:spcAft>
              <a:buNone/>
            </a:pPr>
            <a:r>
              <a:rPr lang="en-US"/>
              <a:t>removing </a:t>
            </a:r>
            <a:r>
              <a:rPr lang="en-US"/>
              <a:t>everything</a:t>
            </a:r>
            <a:r>
              <a:rPr lang="en-US"/>
              <a:t> expect alpha nurmeric </a:t>
            </a:r>
            <a:r>
              <a:rPr lang="en-US"/>
              <a:t>values</a:t>
            </a:r>
            <a:endParaRPr/>
          </a:p>
          <a:p>
            <a:pPr indent="0" lvl="0" marL="0" rtl="0" algn="l">
              <a:spcBef>
                <a:spcPts val="0"/>
              </a:spcBef>
              <a:spcAft>
                <a:spcPts val="0"/>
              </a:spcAft>
              <a:buNone/>
            </a:pPr>
            <a:r>
              <a:rPr lang="en-US"/>
              <a:t>striping the words which started with spaces or ended with spaces</a:t>
            </a:r>
            <a:endParaRPr/>
          </a:p>
          <a:p>
            <a:pPr indent="0" lvl="0" marL="0" rtl="0" algn="l">
              <a:spcBef>
                <a:spcPts val="0"/>
              </a:spcBef>
              <a:spcAft>
                <a:spcPts val="0"/>
              </a:spcAft>
              <a:buNone/>
            </a:pPr>
            <a:r>
              <a:rPr lang="en-US"/>
              <a:t>converting to lower case and concatinanting everything</a:t>
            </a:r>
            <a:endParaRPr/>
          </a:p>
        </p:txBody>
      </p:sp>
      <p:sp>
        <p:nvSpPr>
          <p:cNvPr id="375" name="Google Shape;375;g29f1f7865cc_6_5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9f1f7865cc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9f1f7865cc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g29f1f7865cc_0_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9f90e1b6e4_0_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29f90e1b6e4_0_6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Three techniques - Count Vectorization, TF-IDF Vectorization, and GloVe Embedding - are used to transform text data for a fake news detection model. Count Vectorization represents documents as word frequency vectors, TF-IDF Vectorization assigns higher weights to rare terms, and GloVe Embedding captures semantic relationships. This multifaceted approach provides structured input for the model, enabling it to discern linguistic nuances.</a:t>
            </a:r>
            <a:endParaRPr/>
          </a:p>
        </p:txBody>
      </p:sp>
      <p:sp>
        <p:nvSpPr>
          <p:cNvPr id="383" name="Google Shape;383;g29f90e1b6e4_0_6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9f90e1b6e4_0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29f90e1b6e4_0_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tf idf </a:t>
            </a:r>
            <a:r>
              <a:rPr lang="en-US"/>
              <a:t>matrices</a:t>
            </a:r>
            <a:endParaRPr/>
          </a:p>
          <a:p>
            <a:pPr indent="0" lvl="0" marL="0" rtl="0" algn="l">
              <a:spcBef>
                <a:spcPts val="0"/>
              </a:spcBef>
              <a:spcAft>
                <a:spcPts val="0"/>
              </a:spcAft>
              <a:buNone/>
            </a:pPr>
            <a:r>
              <a:rPr lang="en-US"/>
              <a:t>x_train works on tf idf </a:t>
            </a:r>
            <a:endParaRPr/>
          </a:p>
          <a:p>
            <a:pPr indent="0" lvl="0" marL="0" rtl="0" algn="l">
              <a:spcBef>
                <a:spcPts val="0"/>
              </a:spcBef>
              <a:spcAft>
                <a:spcPts val="0"/>
              </a:spcAft>
              <a:buNone/>
            </a:pPr>
            <a:r>
              <a:rPr lang="en-US"/>
              <a:t>x_train works on coin vector</a:t>
            </a:r>
            <a:endParaRPr/>
          </a:p>
          <a:p>
            <a:pPr indent="0" lvl="0" marL="0" rtl="0" algn="l">
              <a:spcBef>
                <a:spcPts val="0"/>
              </a:spcBef>
              <a:spcAft>
                <a:spcPts val="0"/>
              </a:spcAft>
              <a:buNone/>
            </a:pPr>
            <a:r>
              <a:t/>
            </a:r>
            <a:endParaRPr/>
          </a:p>
        </p:txBody>
      </p:sp>
      <p:sp>
        <p:nvSpPr>
          <p:cNvPr id="391" name="Google Shape;391;g29f90e1b6e4_0_3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9f90e1b6e4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29f90e1b6e4_0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9" name="Google Shape;399;g29f90e1b6e4_0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29f90e1b6e4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6" name="Google Shape;406;g29f90e1b6e4_0_1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t/>
            </a:r>
            <a:endParaRPr sz="1200">
              <a:solidFill>
                <a:srgbClr val="2D3B45"/>
              </a:solidFill>
              <a:latin typeface="Times New Roman"/>
              <a:ea typeface="Times New Roman"/>
              <a:cs typeface="Times New Roman"/>
              <a:sym typeface="Times New Roman"/>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29f90e1b6e4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4" name="Google Shape;414;g29f90e1b6e4_0_1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US">
                <a:solidFill>
                  <a:srgbClr val="2D3B45"/>
                </a:solidFill>
                <a:latin typeface="Times New Roman"/>
                <a:ea typeface="Times New Roman"/>
                <a:cs typeface="Times New Roman"/>
                <a:sym typeface="Times New Roman"/>
              </a:rPr>
              <a:t>beigelisted </a:t>
            </a:r>
            <a:endParaRPr sz="1200">
              <a:solidFill>
                <a:srgbClr val="2D3B45"/>
              </a:solidFill>
              <a:latin typeface="Times New Roman"/>
              <a:ea typeface="Times New Roman"/>
              <a:cs typeface="Times New Roman"/>
              <a:sym typeface="Times New Roman"/>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9f90e1b6e4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2" name="Google Shape;422;g29f90e1b6e4_0_1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US">
                <a:solidFill>
                  <a:srgbClr val="2D3B45"/>
                </a:solidFill>
                <a:latin typeface="Times New Roman"/>
                <a:ea typeface="Times New Roman"/>
                <a:cs typeface="Times New Roman"/>
                <a:sym typeface="Times New Roman"/>
              </a:rPr>
              <a:t>the data here is balanced, if you go in depth and see where is this data coming from, took around 35000 fake news posts and 7000 posts from the other </a:t>
            </a:r>
            <a:endParaRPr sz="1200">
              <a:solidFill>
                <a:srgbClr val="2D3B45"/>
              </a:solidFill>
              <a:latin typeface="Times New Roman"/>
              <a:ea typeface="Times New Roman"/>
              <a:cs typeface="Times New Roman"/>
              <a:sym typeface="Times New Roman"/>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9f90e1b6e4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0" name="Google Shape;430;g29f90e1b6e4_0_1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US">
                <a:solidFill>
                  <a:srgbClr val="2D3B45"/>
                </a:solidFill>
                <a:latin typeface="Times New Roman"/>
                <a:ea typeface="Times New Roman"/>
                <a:cs typeface="Times New Roman"/>
                <a:sym typeface="Times New Roman"/>
              </a:rPr>
              <a:t>the number of repeated words are listed here in bar graph, and the length of the post </a:t>
            </a:r>
            <a:r>
              <a:rPr lang="en-US">
                <a:solidFill>
                  <a:srgbClr val="2D3B45"/>
                </a:solidFill>
                <a:latin typeface="Times New Roman"/>
                <a:ea typeface="Times New Roman"/>
                <a:cs typeface="Times New Roman"/>
                <a:sym typeface="Times New Roman"/>
              </a:rPr>
              <a:t>length</a:t>
            </a:r>
            <a:r>
              <a:rPr lang="en-US">
                <a:solidFill>
                  <a:srgbClr val="2D3B45"/>
                </a:solidFill>
                <a:latin typeface="Times New Roman"/>
                <a:ea typeface="Times New Roman"/>
                <a:cs typeface="Times New Roman"/>
                <a:sym typeface="Times New Roman"/>
              </a:rPr>
              <a:t> is averaged to 2500 words </a:t>
            </a:r>
            <a:endParaRPr sz="1200">
              <a:solidFill>
                <a:srgbClr val="2D3B45"/>
              </a:solidFill>
              <a:latin typeface="Times New Roman"/>
              <a:ea typeface="Times New Roman"/>
              <a:cs typeface="Times New Roman"/>
              <a:sym typeface="Times New Roman"/>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9f1f7865cc_4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29f1f7865cc_4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9" name="Google Shape;439;g29f1f7865cc_4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29f90e1b6e4_0_4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29f90e1b6e4_0_4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en-US"/>
              <a:t>to solve this problem we decided to go with these five models, lr, svm, dt, rf and nb.</a:t>
            </a:r>
            <a:endParaRPr/>
          </a:p>
          <a:p>
            <a:pPr indent="-317500" lvl="0" marL="457200" rtl="0" algn="l">
              <a:spcBef>
                <a:spcPts val="0"/>
              </a:spcBef>
              <a:spcAft>
                <a:spcPts val="0"/>
              </a:spcAft>
              <a:buSzPts val="1400"/>
              <a:buChar char="-"/>
            </a:pPr>
            <a:r>
              <a:t/>
            </a:r>
            <a:endParaRPr/>
          </a:p>
        </p:txBody>
      </p:sp>
      <p:sp>
        <p:nvSpPr>
          <p:cNvPr id="446" name="Google Shape;446;g29f90e1b6e4_0_44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29f90e1b6e4_0_4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29f90e1b6e4_0_44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en-US"/>
              <a:t>We have used the following 3 tools to build the models. We used the widely used Python programming language to perform data </a:t>
            </a:r>
            <a:r>
              <a:rPr lang="en-US"/>
              <a:t>analytics</a:t>
            </a:r>
            <a:r>
              <a:rPr lang="en-US"/>
              <a:t> and machine learning, the extensive libraries python which include pandas, numpy, matplotlib etc makes it the best choice.</a:t>
            </a:r>
            <a:endParaRPr/>
          </a:p>
          <a:p>
            <a:pPr indent="-317500" lvl="0" marL="457200" rtl="0" algn="l">
              <a:spcBef>
                <a:spcPts val="0"/>
              </a:spcBef>
              <a:spcAft>
                <a:spcPts val="0"/>
              </a:spcAft>
              <a:buSzPts val="1400"/>
              <a:buChar char="-"/>
            </a:pPr>
            <a:r>
              <a:rPr lang="en-US"/>
              <a:t>we used the jupyter interactive environment for writing and executing code</a:t>
            </a:r>
            <a:endParaRPr/>
          </a:p>
          <a:p>
            <a:pPr indent="-317500" lvl="0" marL="457200" rtl="0" algn="l">
              <a:spcBef>
                <a:spcPts val="0"/>
              </a:spcBef>
              <a:spcAft>
                <a:spcPts val="0"/>
              </a:spcAft>
              <a:buSzPts val="1400"/>
              <a:buChar char="-"/>
            </a:pPr>
            <a:r>
              <a:rPr lang="en-US"/>
              <a:t>scikit-learn has many machine learning libraries which helped us implement complex algorithms with ease.</a:t>
            </a:r>
            <a:endParaRPr/>
          </a:p>
          <a:p>
            <a:pPr indent="-317500" lvl="0" marL="457200" rtl="0" algn="l">
              <a:spcBef>
                <a:spcPts val="0"/>
              </a:spcBef>
              <a:spcAft>
                <a:spcPts val="0"/>
              </a:spcAft>
              <a:buSzPts val="1400"/>
              <a:buChar char="-"/>
            </a:pPr>
            <a:r>
              <a:t/>
            </a:r>
            <a:endParaRPr/>
          </a:p>
        </p:txBody>
      </p:sp>
      <p:sp>
        <p:nvSpPr>
          <p:cNvPr id="454" name="Google Shape;454;g29f90e1b6e4_0_44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9f1f7865cc_2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9f1f7865cc_2_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g29f1f7865cc_2_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9f1f7865cc_6_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9f1f7865cc_6_8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2" name="Google Shape;462;g29f1f7865cc_6_8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29f1f7865cc_4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29f1f7865cc_4_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1" name="Google Shape;471;g29f1f7865cc_4_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9f90e1b6e4_0_4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9f90e1b6e4_0_4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0" name="Google Shape;480;g29f90e1b6e4_0_4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29f1f7865cc_6_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29f1f7865cc_6_9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b="1" lang="en-US" sz="1400">
                <a:solidFill>
                  <a:srgbClr val="000000"/>
                </a:solidFill>
                <a:latin typeface="Arial"/>
                <a:ea typeface="Arial"/>
                <a:cs typeface="Arial"/>
                <a:sym typeface="Arial"/>
              </a:rPr>
              <a:t>Intuitive Decision Making</a:t>
            </a:r>
            <a:r>
              <a:rPr lang="en-US" sz="1400">
                <a:solidFill>
                  <a:srgbClr val="000000"/>
                </a:solidFill>
                <a:latin typeface="Arial"/>
                <a:ea typeface="Arial"/>
                <a:cs typeface="Arial"/>
                <a:sym typeface="Arial"/>
              </a:rPr>
              <a:t>: Decision trees are easy to understand and interpret, making it simpler to identify the key features influencing the classification of news as real or fake.</a:t>
            </a:r>
            <a:endParaRPr sz="1400">
              <a:solidFill>
                <a:srgbClr val="000000"/>
              </a:solidFill>
              <a:latin typeface="Arial"/>
              <a:ea typeface="Arial"/>
              <a:cs typeface="Arial"/>
              <a:sym typeface="Arial"/>
            </a:endParaRPr>
          </a:p>
          <a:p>
            <a:pPr indent="0" lvl="0" marL="0" rtl="0" algn="l">
              <a:spcBef>
                <a:spcPts val="0"/>
              </a:spcBef>
              <a:spcAft>
                <a:spcPts val="0"/>
              </a:spcAft>
              <a:buNone/>
            </a:pPr>
            <a:r>
              <a:rPr b="1" lang="en-US" sz="1400">
                <a:solidFill>
                  <a:srgbClr val="000000"/>
                </a:solidFill>
                <a:latin typeface="Arial"/>
                <a:ea typeface="Arial"/>
                <a:cs typeface="Arial"/>
                <a:sym typeface="Arial"/>
              </a:rPr>
              <a:t>Feature Importance</a:t>
            </a:r>
            <a:r>
              <a:rPr lang="en-US" sz="1400">
                <a:solidFill>
                  <a:srgbClr val="000000"/>
                </a:solidFill>
                <a:latin typeface="Arial"/>
                <a:ea typeface="Arial"/>
                <a:cs typeface="Arial"/>
                <a:sym typeface="Arial"/>
              </a:rPr>
              <a:t>: Decision trees can highlight important features for classification, aiding in understanding the criteria used to make decisions.</a:t>
            </a:r>
            <a:endParaRPr sz="1400">
              <a:solidFill>
                <a:srgbClr val="000000"/>
              </a:solidFill>
              <a:latin typeface="Arial"/>
              <a:ea typeface="Arial"/>
              <a:cs typeface="Arial"/>
              <a:sym typeface="Arial"/>
            </a:endParaRPr>
          </a:p>
          <a:p>
            <a:pPr indent="0" lvl="0" marL="0" rtl="0" algn="l">
              <a:spcBef>
                <a:spcPts val="0"/>
              </a:spcBef>
              <a:spcAft>
                <a:spcPts val="0"/>
              </a:spcAft>
              <a:buNone/>
            </a:pPr>
            <a:r>
              <a:rPr b="1" lang="en-US" sz="1400">
                <a:solidFill>
                  <a:srgbClr val="000000"/>
                </a:solidFill>
                <a:latin typeface="Arial"/>
                <a:ea typeface="Arial"/>
                <a:cs typeface="Arial"/>
                <a:sym typeface="Arial"/>
              </a:rPr>
              <a:t>Nonlinear Relationships</a:t>
            </a:r>
            <a:r>
              <a:rPr lang="en-US" sz="1400">
                <a:solidFill>
                  <a:srgbClr val="000000"/>
                </a:solidFill>
                <a:latin typeface="Arial"/>
                <a:ea typeface="Arial"/>
                <a:cs typeface="Arial"/>
                <a:sym typeface="Arial"/>
              </a:rPr>
              <a:t>: Decision trees can capture nonlinear relationships in data, allowing them to discern intricate patterns in news articles that may indicate misinformation.</a:t>
            </a:r>
            <a:endParaRPr/>
          </a:p>
        </p:txBody>
      </p:sp>
      <p:sp>
        <p:nvSpPr>
          <p:cNvPr id="490" name="Google Shape;490;g29f1f7865cc_6_9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9f1f7865cc_4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9f1f7865cc_4_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9" name="Google Shape;499;g29f1f7865cc_4_2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29f1f7865cc_4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29f1f7865cc_4_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9" name="Google Shape;509;g29f1f7865cc_4_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9f1f7865cc_6_1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9f1f7865cc_6_10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US" sz="1600">
                <a:solidFill>
                  <a:srgbClr val="233A44"/>
                </a:solidFill>
              </a:rPr>
              <a:t>Ensemble Learning</a:t>
            </a:r>
            <a:r>
              <a:rPr lang="en-US" sz="1600">
                <a:solidFill>
                  <a:srgbClr val="233A44"/>
                </a:solidFill>
              </a:rPr>
              <a:t>: Random Forest is an ensemble of decision trees, which enhances the model's accuracy and robustness by aggregating predictions from multiple trees.</a:t>
            </a:r>
            <a:endParaRPr sz="1600">
              <a:solidFill>
                <a:srgbClr val="233A44"/>
              </a:solidFill>
            </a:endParaRPr>
          </a:p>
          <a:p>
            <a:pPr indent="0" lvl="0" marL="0" rtl="0" algn="l">
              <a:lnSpc>
                <a:spcPct val="115000"/>
              </a:lnSpc>
              <a:spcBef>
                <a:spcPts val="0"/>
              </a:spcBef>
              <a:spcAft>
                <a:spcPts val="0"/>
              </a:spcAft>
              <a:buClr>
                <a:schemeClr val="dk1"/>
              </a:buClr>
              <a:buSzPts val="1100"/>
              <a:buFont typeface="Arial"/>
              <a:buNone/>
            </a:pPr>
            <a:r>
              <a:rPr b="1" lang="en-US" sz="1600">
                <a:solidFill>
                  <a:srgbClr val="233A44"/>
                </a:solidFill>
              </a:rPr>
              <a:t>Reduced Overfitting</a:t>
            </a:r>
            <a:r>
              <a:rPr lang="en-US" sz="1600">
                <a:solidFill>
                  <a:srgbClr val="233A44"/>
                </a:solidFill>
              </a:rPr>
              <a:t>: The ensemble nature of Random Forest helps mitigate overfitting, providing better generalization to unseen data.</a:t>
            </a:r>
            <a:endParaRPr sz="1600">
              <a:solidFill>
                <a:srgbClr val="233A44"/>
              </a:solidFill>
            </a:endParaRPr>
          </a:p>
          <a:p>
            <a:pPr indent="0" lvl="0" marL="0" rtl="0" algn="l">
              <a:lnSpc>
                <a:spcPct val="115000"/>
              </a:lnSpc>
              <a:spcBef>
                <a:spcPts val="0"/>
              </a:spcBef>
              <a:spcAft>
                <a:spcPts val="0"/>
              </a:spcAft>
              <a:buClr>
                <a:schemeClr val="dk1"/>
              </a:buClr>
              <a:buSzPts val="1100"/>
              <a:buFont typeface="Arial"/>
              <a:buNone/>
            </a:pPr>
            <a:r>
              <a:rPr b="1" lang="en-US" sz="1600">
                <a:solidFill>
                  <a:srgbClr val="233A44"/>
                </a:solidFill>
              </a:rPr>
              <a:t>Feature Importance</a:t>
            </a:r>
            <a:r>
              <a:rPr lang="en-US" sz="1600">
                <a:solidFill>
                  <a:srgbClr val="233A44"/>
                </a:solidFill>
              </a:rPr>
              <a:t>: Random Forest can provide insights into feature importance, aiding in identifying the most relevant factors for fake news classification.</a:t>
            </a:r>
            <a:endParaRPr sz="1600">
              <a:solidFill>
                <a:srgbClr val="233A44"/>
              </a:solidFill>
            </a:endParaRPr>
          </a:p>
          <a:p>
            <a:pPr indent="0" lvl="0" marL="0" rtl="0" algn="l">
              <a:spcBef>
                <a:spcPts val="0"/>
              </a:spcBef>
              <a:spcAft>
                <a:spcPts val="0"/>
              </a:spcAft>
              <a:buNone/>
            </a:pPr>
            <a:r>
              <a:t/>
            </a:r>
            <a:endParaRPr/>
          </a:p>
        </p:txBody>
      </p:sp>
      <p:sp>
        <p:nvSpPr>
          <p:cNvPr id="518" name="Google Shape;518;g29f1f7865cc_6_10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29f1f7865cc_4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29f1f7865cc_4_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7" name="Google Shape;527;g29f1f7865cc_4_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29f1f7865cc_4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29f1f7865cc_4_5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6" name="Google Shape;536;g29f1f7865cc_4_5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29f1f7865cc_6_1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29f1f7865cc_6_1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US" sz="1600">
                <a:solidFill>
                  <a:srgbClr val="233A44"/>
                </a:solidFill>
              </a:rPr>
              <a:t>Effective in High-Dimensional Spaces</a:t>
            </a:r>
            <a:r>
              <a:rPr lang="en-US" sz="1600">
                <a:solidFill>
                  <a:srgbClr val="233A44"/>
                </a:solidFill>
              </a:rPr>
              <a:t>: SVM is powerful in high-dimensional spaces, making it suitable for tasks like text classification where the feature space can be vast.</a:t>
            </a:r>
            <a:endParaRPr sz="1600">
              <a:solidFill>
                <a:srgbClr val="233A44"/>
              </a:solidFill>
            </a:endParaRPr>
          </a:p>
          <a:p>
            <a:pPr indent="0" lvl="0" marL="0" rtl="0" algn="l">
              <a:lnSpc>
                <a:spcPct val="115000"/>
              </a:lnSpc>
              <a:spcBef>
                <a:spcPts val="0"/>
              </a:spcBef>
              <a:spcAft>
                <a:spcPts val="0"/>
              </a:spcAft>
              <a:buClr>
                <a:schemeClr val="dk1"/>
              </a:buClr>
              <a:buSzPts val="1100"/>
              <a:buFont typeface="Arial"/>
              <a:buNone/>
            </a:pPr>
            <a:r>
              <a:rPr b="1" lang="en-US" sz="1600">
                <a:solidFill>
                  <a:srgbClr val="233A44"/>
                </a:solidFill>
              </a:rPr>
              <a:t>Margin Maximization</a:t>
            </a:r>
            <a:r>
              <a:rPr lang="en-US" sz="1600">
                <a:solidFill>
                  <a:srgbClr val="233A44"/>
                </a:solidFill>
              </a:rPr>
              <a:t>: SVM aims to find the hyperplane that maximizes the margin between different classes, providing a robust decision boundary.</a:t>
            </a:r>
            <a:endParaRPr sz="1600">
              <a:solidFill>
                <a:srgbClr val="233A44"/>
              </a:solidFill>
            </a:endParaRPr>
          </a:p>
          <a:p>
            <a:pPr indent="0" lvl="0" marL="0" rtl="0" algn="l">
              <a:lnSpc>
                <a:spcPct val="115000"/>
              </a:lnSpc>
              <a:spcBef>
                <a:spcPts val="0"/>
              </a:spcBef>
              <a:spcAft>
                <a:spcPts val="0"/>
              </a:spcAft>
              <a:buClr>
                <a:schemeClr val="dk1"/>
              </a:buClr>
              <a:buSzPts val="1100"/>
              <a:buFont typeface="Arial"/>
              <a:buNone/>
            </a:pPr>
            <a:r>
              <a:rPr b="1" lang="en-US" sz="1600">
                <a:solidFill>
                  <a:srgbClr val="233A44"/>
                </a:solidFill>
              </a:rPr>
              <a:t>Kernel Tricks</a:t>
            </a:r>
            <a:r>
              <a:rPr lang="en-US" sz="1600">
                <a:solidFill>
                  <a:srgbClr val="233A44"/>
                </a:solidFill>
              </a:rPr>
              <a:t>: SVM can use kernel functions to handle non-linear relationships in data, allowing it to capture complex patterns in news articles that might indicate fake news.</a:t>
            </a:r>
            <a:endParaRPr sz="1600">
              <a:solidFill>
                <a:srgbClr val="233A44"/>
              </a:solidFill>
            </a:endParaRPr>
          </a:p>
          <a:p>
            <a:pPr indent="0" lvl="0" marL="0" rtl="0" algn="l">
              <a:spcBef>
                <a:spcPts val="0"/>
              </a:spcBef>
              <a:spcAft>
                <a:spcPts val="0"/>
              </a:spcAft>
              <a:buNone/>
            </a:pPr>
            <a:r>
              <a:t/>
            </a:r>
            <a:endParaRPr/>
          </a:p>
        </p:txBody>
      </p:sp>
      <p:sp>
        <p:nvSpPr>
          <p:cNvPr id="546" name="Google Shape;546;g29f1f7865cc_6_1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9f90e1b6e4_0_1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9f90e1b6e4_0_19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700">
                <a:solidFill>
                  <a:srgbClr val="233A44"/>
                </a:solidFill>
              </a:rPr>
              <a:t>There is no doubt that fake news has become a pervasive and disruptive issue in the digital age, with the potential to have fatal consequences for individuals as well as society. Detecting fake news is a critical task that has drawn the attention of researchers and practitioners alike. The objective of this machine learning project is to provide a thorough comparative analysis of various machine learning algorithms to determine which of them performs best when it comes to the challenging task of detecting fake news. Proposed model flow consists of Data Collection, Data Preprocessing, Model Training and Testing the model. Tweets and features consisting of but not limited to no. of likes, retweets, syllables, words will be collected using Reddit API. Data preprocessing uses NLP to determine a tweets sentiment and employs BERT / spacy for feature embedding and model will be trained on different classification algorithms like XGboost, Random Forests, Naïve Bayes, KNN, Decision Tree, SVM, Logistic Regression, ANN and LSTM. Efficiency of model can be determined using various evaluation metrics such as confusion matrix, Accuracy, F1-score, AUC-ROC (Area under the Receiver Operating Characteristic curve), Recall, Precision, Probability threshold and Log Loss. Comparison of these evaluation metrics for each proposed model will define the best model in classifying the posts. The model developed in this project can be used to filter out fake news on Twitter. Stopping people from being misled by misinformation and flagging those accounts can be implemented in the project’s future scope.</a:t>
            </a:r>
            <a:endParaRPr sz="1700">
              <a:solidFill>
                <a:srgbClr val="233A44"/>
              </a:solidFill>
            </a:endParaRPr>
          </a:p>
          <a:p>
            <a:pPr indent="0" lvl="0" marL="0" rtl="0" algn="l">
              <a:spcBef>
                <a:spcPts val="0"/>
              </a:spcBef>
              <a:spcAft>
                <a:spcPts val="0"/>
              </a:spcAft>
              <a:buNone/>
            </a:pPr>
            <a:r>
              <a:t/>
            </a:r>
            <a:endParaRPr/>
          </a:p>
        </p:txBody>
      </p:sp>
      <p:sp>
        <p:nvSpPr>
          <p:cNvPr id="183" name="Google Shape;183;g29f90e1b6e4_0_19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9f1f7865cc_4_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29f1f7865cc_4_7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4" name="Google Shape;554;g29f1f7865cc_4_7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29f1f7865cc_4_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29f1f7865cc_4_8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5" name="Google Shape;565;g29f1f7865cc_4_8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29f1f7865cc_6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29f1f7865cc_6_1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US" sz="1600">
                <a:solidFill>
                  <a:srgbClr val="233A44"/>
                </a:solidFill>
              </a:rPr>
              <a:t>Probabilistic Approach</a:t>
            </a:r>
            <a:r>
              <a:rPr lang="en-US" sz="1600">
                <a:solidFill>
                  <a:srgbClr val="233A44"/>
                </a:solidFill>
              </a:rPr>
              <a:t>: Naive Bayes is based on probabilistic principles, making it effective for modeling uncertainty and probability of an article being fake.</a:t>
            </a:r>
            <a:endParaRPr sz="1600">
              <a:solidFill>
                <a:srgbClr val="233A44"/>
              </a:solidFill>
            </a:endParaRPr>
          </a:p>
          <a:p>
            <a:pPr indent="0" lvl="0" marL="0" rtl="0" algn="l">
              <a:lnSpc>
                <a:spcPct val="115000"/>
              </a:lnSpc>
              <a:spcBef>
                <a:spcPts val="0"/>
              </a:spcBef>
              <a:spcAft>
                <a:spcPts val="0"/>
              </a:spcAft>
              <a:buClr>
                <a:schemeClr val="dk1"/>
              </a:buClr>
              <a:buSzPts val="1100"/>
              <a:buFont typeface="Arial"/>
              <a:buNone/>
            </a:pPr>
            <a:r>
              <a:rPr b="1" lang="en-US" sz="1600">
                <a:solidFill>
                  <a:srgbClr val="233A44"/>
                </a:solidFill>
              </a:rPr>
              <a:t>Efficiency</a:t>
            </a:r>
            <a:r>
              <a:rPr lang="en-US" sz="1600">
                <a:solidFill>
                  <a:srgbClr val="233A44"/>
                </a:solidFill>
              </a:rPr>
              <a:t>: It is computationally efficient and can be trained on relatively small datasets, making it suitable for quick classification tasks.</a:t>
            </a:r>
            <a:endParaRPr sz="1600">
              <a:solidFill>
                <a:srgbClr val="233A44"/>
              </a:solidFill>
            </a:endParaRPr>
          </a:p>
          <a:p>
            <a:pPr indent="0" lvl="0" marL="0" rtl="0" algn="l">
              <a:lnSpc>
                <a:spcPct val="115000"/>
              </a:lnSpc>
              <a:spcBef>
                <a:spcPts val="0"/>
              </a:spcBef>
              <a:spcAft>
                <a:spcPts val="0"/>
              </a:spcAft>
              <a:buClr>
                <a:schemeClr val="dk1"/>
              </a:buClr>
              <a:buSzPts val="1100"/>
              <a:buFont typeface="Arial"/>
              <a:buNone/>
            </a:pPr>
            <a:r>
              <a:rPr b="1" lang="en-US" sz="1600">
                <a:solidFill>
                  <a:srgbClr val="233A44"/>
                </a:solidFill>
              </a:rPr>
              <a:t>Text Classification</a:t>
            </a:r>
            <a:r>
              <a:rPr lang="en-US" sz="1600">
                <a:solidFill>
                  <a:srgbClr val="233A44"/>
                </a:solidFill>
              </a:rPr>
              <a:t>: Naive Bayes is particularly useful for text classification, as it can handle the high-dimensional and sparse nature of text data, which is common in news articles.</a:t>
            </a:r>
            <a:endParaRPr sz="1600">
              <a:solidFill>
                <a:srgbClr val="233A44"/>
              </a:solidFill>
            </a:endParaRPr>
          </a:p>
          <a:p>
            <a:pPr indent="0" lvl="0" marL="0" rtl="0" algn="l">
              <a:spcBef>
                <a:spcPts val="0"/>
              </a:spcBef>
              <a:spcAft>
                <a:spcPts val="0"/>
              </a:spcAft>
              <a:buNone/>
            </a:pPr>
            <a:r>
              <a:t/>
            </a:r>
            <a:endParaRPr/>
          </a:p>
        </p:txBody>
      </p:sp>
      <p:sp>
        <p:nvSpPr>
          <p:cNvPr id="576" name="Google Shape;576;g29f1f7865cc_6_1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29f1f7865cc_4_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29f1f7865cc_4_9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5" name="Google Shape;585;g29f1f7865cc_4_9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29f1f7865cc_4_1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29f1f7865cc_4_10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4" name="Google Shape;594;g29f1f7865cc_4_10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29f90e1b6e4_0_4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29f90e1b6e4_0_46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all the models perform very well, where Random forest had the highest accuracy of 95.46%, followed by logistic regression, svm, decision tree and naive bayes.</a:t>
            </a:r>
            <a:endParaRPr/>
          </a:p>
        </p:txBody>
      </p:sp>
      <p:sp>
        <p:nvSpPr>
          <p:cNvPr id="603" name="Google Shape;603;g29f90e1b6e4_0_46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29f1f7865cc_6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29f1f7865cc_6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When using the Tf-IDF vectorizer decision tree takes a huge fall from 93-64, the order changes to SVm followed by Random forest, Logistic regression, Naive bayes and Decision tree.</a:t>
            </a:r>
            <a:endParaRPr/>
          </a:p>
        </p:txBody>
      </p:sp>
      <p:sp>
        <p:nvSpPr>
          <p:cNvPr id="611" name="Google Shape;611;g29f1f7865cc_6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29f1f7865cc_6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29f1f7865cc_6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9" name="Google Shape;619;g29f1f7865cc_6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9f1f7865cc_0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9f1f7865cc_0_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29f1f7865cc_0_7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9f1f7865cc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9f1f7865cc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With more than 430 million monthly active users and over 100,000 active communities, Reddit is ranked among the most popular social networks worldwide. Reddit generates nearly 830,000 posts per day. Of which there are several posts which are fake. Fake news can have a significant impact on society, especially in the context of politics. The need, motivation, importance of doing this project is that fake news generation is increasing day-by--day. It can cause a lot of damage nationally and globally. It can incite individuals and races and if not controlled can lead to massive chaos which has the power to disrupt the country's reputation, businesses, financials market, damaging economy of the country and people losing faith in government. The proposed model flow consists of data collection, data preprocessing, model training, model testing, and model evaluation. Using Reddit's "PRAW" API, features such as title, author, posts, number of shares, likes, subreddits, and upvote ratio are collected. The model will be trained using a variety of classification techniques, including XGboost, Random Forests, Nave Bayes, KNN, Decision Trees, SVM, Logistic Regression, ANN and LSTM. During data preprocessing, natural language processing is used to identify the sentiment of a post and BERT/spacy is used to embed features. Several assessment metrics can be used to evaluate the effectiveness of the model, including the confusion matrix, accuracy, F1-score, AUC-ROC (Area under Receiver Operating Characteristic curve), Recall and Precision. Based on the comparison of these evaluation metrics, the best model for determining whether Reddit postings are fake will be selected. </a:t>
            </a:r>
            <a:endParaRPr/>
          </a:p>
        </p:txBody>
      </p:sp>
      <p:sp>
        <p:nvSpPr>
          <p:cNvPr id="198" name="Google Shape;198;g29f1f7865cc_0_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9f90e1b6e4_0_3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9f90e1b6e4_0_36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PRAW is used to collect post and metadata information from subreddits via Reddit API.</a:t>
            </a:r>
            <a:endParaRPr/>
          </a:p>
          <a:p>
            <a:pPr indent="0" lvl="0" marL="0" rtl="0" algn="l">
              <a:spcBef>
                <a:spcPts val="0"/>
              </a:spcBef>
              <a:spcAft>
                <a:spcPts val="0"/>
              </a:spcAft>
              <a:buClr>
                <a:schemeClr val="dk1"/>
              </a:buClr>
              <a:buSzPts val="1100"/>
              <a:buFont typeface="Arial"/>
              <a:buNone/>
            </a:pPr>
            <a:r>
              <a:rPr lang="en-US"/>
              <a:t>The data is saved in a file with 10,000 rows and 10 columns, focusing on "title," "upvote_ratio," "num_comments," and "url."</a:t>
            </a:r>
            <a:endParaRPr/>
          </a:p>
          <a:p>
            <a:pPr indent="0" lvl="0" marL="0" rtl="0" algn="l">
              <a:spcBef>
                <a:spcPts val="0"/>
              </a:spcBef>
              <a:spcAft>
                <a:spcPts val="0"/>
              </a:spcAft>
              <a:buClr>
                <a:schemeClr val="dk1"/>
              </a:buClr>
              <a:buSzPts val="1100"/>
              <a:buFont typeface="Arial"/>
              <a:buNone/>
            </a:pPr>
            <a:r>
              <a:rPr lang="en-US"/>
              <a:t>The dataset is streamlined to focus on key, relevant information.</a:t>
            </a:r>
            <a:endParaRPr/>
          </a:p>
          <a:p>
            <a:pPr indent="0" lvl="0" marL="0" rtl="0" algn="l">
              <a:spcBef>
                <a:spcPts val="0"/>
              </a:spcBef>
              <a:spcAft>
                <a:spcPts val="0"/>
              </a:spcAft>
              <a:buNone/>
            </a:pPr>
            <a:r>
              <a:t/>
            </a:r>
            <a:endParaRPr/>
          </a:p>
        </p:txBody>
      </p:sp>
      <p:sp>
        <p:nvSpPr>
          <p:cNvPr id="206" name="Google Shape;206;g29f90e1b6e4_0_36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9f1f7865cc_0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9f1f7865cc_0_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Correct labeling of collected data as fake or real is essential for accurate model predictions.</a:t>
            </a:r>
            <a:endParaRPr/>
          </a:p>
          <a:p>
            <a:pPr indent="0" lvl="0" marL="0" rtl="0" algn="l">
              <a:spcBef>
                <a:spcPts val="0"/>
              </a:spcBef>
              <a:spcAft>
                <a:spcPts val="0"/>
              </a:spcAft>
              <a:buClr>
                <a:schemeClr val="dk1"/>
              </a:buClr>
              <a:buSzPts val="1100"/>
              <a:buFont typeface="Arial"/>
              <a:buNone/>
            </a:pPr>
            <a:r>
              <a:rPr lang="en-US"/>
              <a:t>Data quality should be maintained by ensuring contextually rich text with no null values or unclean text in posts.</a:t>
            </a:r>
            <a:endParaRPr/>
          </a:p>
          <a:p>
            <a:pPr indent="0" lvl="0" marL="0" rtl="0" algn="l">
              <a:spcBef>
                <a:spcPts val="0"/>
              </a:spcBef>
              <a:spcAft>
                <a:spcPts val="0"/>
              </a:spcAft>
              <a:buClr>
                <a:schemeClr val="dk1"/>
              </a:buClr>
              <a:buSzPts val="1100"/>
              <a:buFont typeface="Arial"/>
              <a:buNone/>
            </a:pPr>
            <a:r>
              <a:rPr lang="en-US"/>
              <a:t>Only necessary features/variables should be selected from user posts for a clean dataset.</a:t>
            </a:r>
            <a:endParaRPr/>
          </a:p>
          <a:p>
            <a:pPr indent="0" lvl="0" marL="0" rtl="0" algn="l">
              <a:spcBef>
                <a:spcPts val="0"/>
              </a:spcBef>
              <a:spcAft>
                <a:spcPts val="0"/>
              </a:spcAft>
              <a:buClr>
                <a:schemeClr val="dk1"/>
              </a:buClr>
              <a:buSzPts val="1100"/>
              <a:buFont typeface="Arial"/>
              <a:buNone/>
            </a:pPr>
            <a:r>
              <a:rPr lang="en-US"/>
              <a:t>The model must be able to effectively classify posts with varying degrees of engagement.</a:t>
            </a:r>
            <a:endParaRPr/>
          </a:p>
          <a:p>
            <a:pPr indent="0" lvl="0" marL="0" rtl="0" algn="l">
              <a:spcBef>
                <a:spcPts val="0"/>
              </a:spcBef>
              <a:spcAft>
                <a:spcPts val="0"/>
              </a:spcAft>
              <a:buNone/>
            </a:pPr>
            <a:r>
              <a:t/>
            </a:r>
            <a:endParaRPr/>
          </a:p>
        </p:txBody>
      </p:sp>
      <p:sp>
        <p:nvSpPr>
          <p:cNvPr id="215" name="Google Shape;215;g29f1f7865cc_0_2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13" name="Shape 13"/>
        <p:cNvGrpSpPr/>
        <p:nvPr/>
      </p:nvGrpSpPr>
      <p:grpSpPr>
        <a:xfrm>
          <a:off x="0" y="0"/>
          <a:ext cx="0" cy="0"/>
          <a:chOff x="0" y="0"/>
          <a:chExt cx="0" cy="0"/>
        </a:xfrm>
      </p:grpSpPr>
      <p:sp>
        <p:nvSpPr>
          <p:cNvPr id="14" name="Google Shape;14;p2"/>
          <p:cNvSpPr/>
          <p:nvPr/>
        </p:nvSpPr>
        <p:spPr>
          <a:xfrm>
            <a:off x="41" y="3766000"/>
            <a:ext cx="9827100" cy="3092100"/>
          </a:xfrm>
          <a:prstGeom prst="rtTriangle">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flipH="1">
            <a:off x="4776900" y="2067600"/>
            <a:ext cx="7415100" cy="47904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rot="10800000">
            <a:off x="6745206" y="-100"/>
            <a:ext cx="5446800" cy="2736900"/>
          </a:xfrm>
          <a:prstGeom prst="rtTriangle">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
          <p:cNvSpPr/>
          <p:nvPr/>
        </p:nvSpPr>
        <p:spPr>
          <a:xfrm>
            <a:off x="271033"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 name="Google Shape;18;p2"/>
          <p:cNvGrpSpPr/>
          <p:nvPr/>
        </p:nvGrpSpPr>
        <p:grpSpPr>
          <a:xfrm>
            <a:off x="340259" y="790"/>
            <a:ext cx="3000409" cy="1392365"/>
            <a:chOff x="255200" y="592"/>
            <a:chExt cx="2250363" cy="1044300"/>
          </a:xfrm>
        </p:grpSpPr>
        <p:sp>
          <p:nvSpPr>
            <p:cNvPr id="19" name="Google Shape;19;p2"/>
            <p:cNvSpPr/>
            <p:nvPr/>
          </p:nvSpPr>
          <p:spPr>
            <a:xfrm>
              <a:off x="764063" y="592"/>
              <a:ext cx="1741500" cy="10443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a:off x="509632" y="592"/>
              <a:ext cx="1741500" cy="10443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a:off x="255200" y="592"/>
              <a:ext cx="1741500" cy="10443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 name="Google Shape;22;p2"/>
          <p:cNvGrpSpPr/>
          <p:nvPr/>
        </p:nvGrpSpPr>
        <p:grpSpPr>
          <a:xfrm>
            <a:off x="1207163" y="790"/>
            <a:ext cx="3000409" cy="1392365"/>
            <a:chOff x="905395" y="592"/>
            <a:chExt cx="2250363" cy="1044300"/>
          </a:xfrm>
        </p:grpSpPr>
        <p:sp>
          <p:nvSpPr>
            <p:cNvPr id="23" name="Google Shape;23;p2"/>
            <p:cNvSpPr/>
            <p:nvPr/>
          </p:nvSpPr>
          <p:spPr>
            <a:xfrm>
              <a:off x="1414258" y="592"/>
              <a:ext cx="1741500" cy="1044300"/>
            </a:xfrm>
            <a:prstGeom prst="parallelogram">
              <a:avLst>
                <a:gd fmla="val 153193" name="adj"/>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
            <p:cNvSpPr/>
            <p:nvPr/>
          </p:nvSpPr>
          <p:spPr>
            <a:xfrm>
              <a:off x="1159826" y="592"/>
              <a:ext cx="1741500" cy="1044300"/>
            </a:xfrm>
            <a:prstGeom prst="parallelogram">
              <a:avLst>
                <a:gd fmla="val 153193" name="adj"/>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
            <p:cNvSpPr/>
            <p:nvPr/>
          </p:nvSpPr>
          <p:spPr>
            <a:xfrm>
              <a:off x="905395" y="592"/>
              <a:ext cx="1741500" cy="1044300"/>
            </a:xfrm>
            <a:prstGeom prst="parallelogram">
              <a:avLst>
                <a:gd fmla="val 153193" name="adj"/>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 name="Google Shape;26;p2"/>
          <p:cNvGrpSpPr/>
          <p:nvPr/>
        </p:nvGrpSpPr>
        <p:grpSpPr>
          <a:xfrm>
            <a:off x="9409957" y="6784"/>
            <a:ext cx="2468375" cy="1002839"/>
            <a:chOff x="6917201" y="0"/>
            <a:chExt cx="2227776" cy="863400"/>
          </a:xfrm>
        </p:grpSpPr>
        <p:sp>
          <p:nvSpPr>
            <p:cNvPr id="27" name="Google Shape;27;p2"/>
            <p:cNvSpPr/>
            <p:nvPr/>
          </p:nvSpPr>
          <p:spPr>
            <a:xfrm>
              <a:off x="7641677"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
            <p:cNvSpPr/>
            <p:nvPr/>
          </p:nvSpPr>
          <p:spPr>
            <a:xfrm>
              <a:off x="7279439"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
            <p:cNvSpPr/>
            <p:nvPr/>
          </p:nvSpPr>
          <p:spPr>
            <a:xfrm>
              <a:off x="6917201"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 name="Google Shape;30;p2"/>
          <p:cNvGrpSpPr/>
          <p:nvPr/>
        </p:nvGrpSpPr>
        <p:grpSpPr>
          <a:xfrm>
            <a:off x="8737606" y="5623802"/>
            <a:ext cx="3185497" cy="1234317"/>
            <a:chOff x="6917201" y="0"/>
            <a:chExt cx="2227776" cy="863400"/>
          </a:xfrm>
        </p:grpSpPr>
        <p:sp>
          <p:nvSpPr>
            <p:cNvPr id="31" name="Google Shape;31;p2"/>
            <p:cNvSpPr/>
            <p:nvPr/>
          </p:nvSpPr>
          <p:spPr>
            <a:xfrm>
              <a:off x="7641677" y="0"/>
              <a:ext cx="1503300" cy="863400"/>
            </a:xfrm>
            <a:prstGeom prst="parallelogram">
              <a:avLst>
                <a:gd fmla="val 158024" name="adj"/>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
            <p:cNvSpPr/>
            <p:nvPr/>
          </p:nvSpPr>
          <p:spPr>
            <a:xfrm>
              <a:off x="7279439" y="0"/>
              <a:ext cx="1503300" cy="863400"/>
            </a:xfrm>
            <a:prstGeom prst="parallelogram">
              <a:avLst>
                <a:gd fmla="val 158024" name="adj"/>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
            <p:cNvSpPr/>
            <p:nvPr/>
          </p:nvSpPr>
          <p:spPr>
            <a:xfrm>
              <a:off x="6917201" y="0"/>
              <a:ext cx="1503300" cy="863400"/>
            </a:xfrm>
            <a:prstGeom prst="parallelogram">
              <a:avLst>
                <a:gd fmla="val 158024" name="adj"/>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 name="Google Shape;34;p2"/>
          <p:cNvGrpSpPr/>
          <p:nvPr/>
        </p:nvGrpSpPr>
        <p:grpSpPr>
          <a:xfrm>
            <a:off x="265762" y="5407536"/>
            <a:ext cx="3727291" cy="1444382"/>
            <a:chOff x="6917201" y="0"/>
            <a:chExt cx="2227776" cy="863400"/>
          </a:xfrm>
        </p:grpSpPr>
        <p:sp>
          <p:nvSpPr>
            <p:cNvPr id="35" name="Google Shape;35;p2"/>
            <p:cNvSpPr/>
            <p:nvPr/>
          </p:nvSpPr>
          <p:spPr>
            <a:xfrm>
              <a:off x="7641677"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
            <p:cNvSpPr/>
            <p:nvPr/>
          </p:nvSpPr>
          <p:spPr>
            <a:xfrm>
              <a:off x="7279439"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a:off x="6917201"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 name="Google Shape;38;p2"/>
          <p:cNvSpPr txBox="1"/>
          <p:nvPr>
            <p:ph type="ctrTitle"/>
          </p:nvPr>
        </p:nvSpPr>
        <p:spPr>
          <a:xfrm>
            <a:off x="2478271" y="2430444"/>
            <a:ext cx="7148400" cy="19308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SzPts val="5100"/>
              <a:buNone/>
              <a:defRPr sz="5100"/>
            </a:lvl1pPr>
            <a:lvl2pPr lvl="1" algn="ctr">
              <a:lnSpc>
                <a:spcPct val="100000"/>
              </a:lnSpc>
              <a:spcBef>
                <a:spcPts val="0"/>
              </a:spcBef>
              <a:spcAft>
                <a:spcPts val="0"/>
              </a:spcAft>
              <a:buSzPts val="5100"/>
              <a:buNone/>
              <a:defRPr sz="5100"/>
            </a:lvl2pPr>
            <a:lvl3pPr lvl="2" algn="ctr">
              <a:lnSpc>
                <a:spcPct val="100000"/>
              </a:lnSpc>
              <a:spcBef>
                <a:spcPts val="0"/>
              </a:spcBef>
              <a:spcAft>
                <a:spcPts val="0"/>
              </a:spcAft>
              <a:buSzPts val="5100"/>
              <a:buNone/>
              <a:defRPr sz="5100"/>
            </a:lvl3pPr>
            <a:lvl4pPr lvl="3" algn="ctr">
              <a:lnSpc>
                <a:spcPct val="100000"/>
              </a:lnSpc>
              <a:spcBef>
                <a:spcPts val="0"/>
              </a:spcBef>
              <a:spcAft>
                <a:spcPts val="0"/>
              </a:spcAft>
              <a:buSzPts val="5100"/>
              <a:buNone/>
              <a:defRPr sz="5100"/>
            </a:lvl4pPr>
            <a:lvl5pPr lvl="4" algn="ctr">
              <a:lnSpc>
                <a:spcPct val="100000"/>
              </a:lnSpc>
              <a:spcBef>
                <a:spcPts val="0"/>
              </a:spcBef>
              <a:spcAft>
                <a:spcPts val="0"/>
              </a:spcAft>
              <a:buSzPts val="5100"/>
              <a:buNone/>
              <a:defRPr sz="5100"/>
            </a:lvl5pPr>
            <a:lvl6pPr lvl="5" algn="ctr">
              <a:lnSpc>
                <a:spcPct val="100000"/>
              </a:lnSpc>
              <a:spcBef>
                <a:spcPts val="0"/>
              </a:spcBef>
              <a:spcAft>
                <a:spcPts val="0"/>
              </a:spcAft>
              <a:buSzPts val="5100"/>
              <a:buNone/>
              <a:defRPr sz="5100"/>
            </a:lvl6pPr>
            <a:lvl7pPr lvl="6" algn="ctr">
              <a:lnSpc>
                <a:spcPct val="100000"/>
              </a:lnSpc>
              <a:spcBef>
                <a:spcPts val="0"/>
              </a:spcBef>
              <a:spcAft>
                <a:spcPts val="0"/>
              </a:spcAft>
              <a:buSzPts val="5100"/>
              <a:buNone/>
              <a:defRPr sz="5100"/>
            </a:lvl7pPr>
            <a:lvl8pPr lvl="7" algn="ctr">
              <a:lnSpc>
                <a:spcPct val="100000"/>
              </a:lnSpc>
              <a:spcBef>
                <a:spcPts val="0"/>
              </a:spcBef>
              <a:spcAft>
                <a:spcPts val="0"/>
              </a:spcAft>
              <a:buSzPts val="5100"/>
              <a:buNone/>
              <a:defRPr sz="5100"/>
            </a:lvl8pPr>
            <a:lvl9pPr lvl="8" algn="ctr">
              <a:lnSpc>
                <a:spcPct val="100000"/>
              </a:lnSpc>
              <a:spcBef>
                <a:spcPts val="0"/>
              </a:spcBef>
              <a:spcAft>
                <a:spcPts val="0"/>
              </a:spcAft>
              <a:buSzPts val="5100"/>
              <a:buNone/>
              <a:defRPr sz="5100"/>
            </a:lvl9pPr>
          </a:lstStyle>
          <a:p/>
        </p:txBody>
      </p:sp>
      <p:sp>
        <p:nvSpPr>
          <p:cNvPr id="39" name="Google Shape;39;p2"/>
          <p:cNvSpPr txBox="1"/>
          <p:nvPr>
            <p:ph idx="1" type="subTitle"/>
          </p:nvPr>
        </p:nvSpPr>
        <p:spPr>
          <a:xfrm>
            <a:off x="2478267" y="4550878"/>
            <a:ext cx="7148400" cy="6969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Clr>
                <a:schemeClr val="lt1"/>
              </a:buClr>
              <a:buSzPts val="2100"/>
              <a:buNone/>
              <a:defRPr sz="21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40" name="Google Shape;40;p2"/>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104" name="Shape 104"/>
        <p:cNvGrpSpPr/>
        <p:nvPr/>
      </p:nvGrpSpPr>
      <p:grpSpPr>
        <a:xfrm>
          <a:off x="0" y="0"/>
          <a:ext cx="0" cy="0"/>
          <a:chOff x="0" y="0"/>
          <a:chExt cx="0" cy="0"/>
        </a:xfrm>
      </p:grpSpPr>
      <p:sp>
        <p:nvSpPr>
          <p:cNvPr id="105" name="Google Shape;105;p11"/>
          <p:cNvSpPr/>
          <p:nvPr/>
        </p:nvSpPr>
        <p:spPr>
          <a:xfrm>
            <a:off x="0" y="3764192"/>
            <a:ext cx="9825600" cy="3089100"/>
          </a:xfrm>
          <a:prstGeom prst="rtTriangle">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1"/>
          <p:cNvSpPr/>
          <p:nvPr/>
        </p:nvSpPr>
        <p:spPr>
          <a:xfrm flipH="1">
            <a:off x="4777714" y="2072150"/>
            <a:ext cx="7413900" cy="4785900"/>
          </a:xfrm>
          <a:prstGeom prst="rtTriangle">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 name="Google Shape;107;p11"/>
          <p:cNvGrpSpPr/>
          <p:nvPr/>
        </p:nvGrpSpPr>
        <p:grpSpPr>
          <a:xfrm>
            <a:off x="341189" y="-11"/>
            <a:ext cx="3001758" cy="1391229"/>
            <a:chOff x="3961956" y="4383950"/>
            <a:chExt cx="1160548" cy="548700"/>
          </a:xfrm>
        </p:grpSpPr>
        <p:sp>
          <p:nvSpPr>
            <p:cNvPr id="108" name="Google Shape;108;p11"/>
            <p:cNvSpPr/>
            <p:nvPr/>
          </p:nvSpPr>
          <p:spPr>
            <a:xfrm>
              <a:off x="4224904" y="4383950"/>
              <a:ext cx="897600" cy="5487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1"/>
            <p:cNvSpPr/>
            <p:nvPr/>
          </p:nvSpPr>
          <p:spPr>
            <a:xfrm>
              <a:off x="4093430" y="4383950"/>
              <a:ext cx="897600" cy="5487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1"/>
            <p:cNvSpPr/>
            <p:nvPr/>
          </p:nvSpPr>
          <p:spPr>
            <a:xfrm>
              <a:off x="3961956" y="4383950"/>
              <a:ext cx="897600" cy="5487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 name="Google Shape;111;p11"/>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 name="Google Shape;112;p11"/>
          <p:cNvGrpSpPr/>
          <p:nvPr/>
        </p:nvGrpSpPr>
        <p:grpSpPr>
          <a:xfrm>
            <a:off x="46579" y="6029501"/>
            <a:ext cx="2124407" cy="822734"/>
            <a:chOff x="6917201" y="0"/>
            <a:chExt cx="2227776" cy="863400"/>
          </a:xfrm>
        </p:grpSpPr>
        <p:sp>
          <p:nvSpPr>
            <p:cNvPr id="113" name="Google Shape;113;p11"/>
            <p:cNvSpPr/>
            <p:nvPr/>
          </p:nvSpPr>
          <p:spPr>
            <a:xfrm>
              <a:off x="7641677" y="0"/>
              <a:ext cx="1503300" cy="863400"/>
            </a:xfrm>
            <a:prstGeom prst="parallelogram">
              <a:avLst>
                <a:gd fmla="val 158024" name="adj"/>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1"/>
            <p:cNvSpPr/>
            <p:nvPr/>
          </p:nvSpPr>
          <p:spPr>
            <a:xfrm>
              <a:off x="7279439" y="0"/>
              <a:ext cx="1503300" cy="863400"/>
            </a:xfrm>
            <a:prstGeom prst="parallelogram">
              <a:avLst>
                <a:gd fmla="val 158024" name="adj"/>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1"/>
            <p:cNvSpPr/>
            <p:nvPr/>
          </p:nvSpPr>
          <p:spPr>
            <a:xfrm>
              <a:off x="6917201" y="0"/>
              <a:ext cx="1503300" cy="863400"/>
            </a:xfrm>
            <a:prstGeom prst="parallelogram">
              <a:avLst>
                <a:gd fmla="val 158024" name="adj"/>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 name="Google Shape;116;p11"/>
          <p:cNvGrpSpPr/>
          <p:nvPr/>
        </p:nvGrpSpPr>
        <p:grpSpPr>
          <a:xfrm>
            <a:off x="7848470" y="1657"/>
            <a:ext cx="4343271" cy="1681990"/>
            <a:chOff x="6917201" y="0"/>
            <a:chExt cx="2227776" cy="863400"/>
          </a:xfrm>
        </p:grpSpPr>
        <p:sp>
          <p:nvSpPr>
            <p:cNvPr id="117" name="Google Shape;117;p11"/>
            <p:cNvSpPr/>
            <p:nvPr/>
          </p:nvSpPr>
          <p:spPr>
            <a:xfrm>
              <a:off x="7641677"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1"/>
            <p:cNvSpPr/>
            <p:nvPr/>
          </p:nvSpPr>
          <p:spPr>
            <a:xfrm>
              <a:off x="7279439"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1"/>
            <p:cNvSpPr/>
            <p:nvPr/>
          </p:nvSpPr>
          <p:spPr>
            <a:xfrm>
              <a:off x="6917201"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 name="Google Shape;120;p11"/>
          <p:cNvSpPr txBox="1"/>
          <p:nvPr>
            <p:ph type="title"/>
          </p:nvPr>
        </p:nvSpPr>
        <p:spPr>
          <a:xfrm>
            <a:off x="1858572" y="1734861"/>
            <a:ext cx="8489100" cy="33855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SzPts val="4300"/>
              <a:buNone/>
              <a:defRPr sz="4300"/>
            </a:lvl1pPr>
            <a:lvl2pPr lvl="1" algn="ctr">
              <a:lnSpc>
                <a:spcPct val="100000"/>
              </a:lnSpc>
              <a:spcBef>
                <a:spcPts val="0"/>
              </a:spcBef>
              <a:spcAft>
                <a:spcPts val="0"/>
              </a:spcAft>
              <a:buSzPts val="4300"/>
              <a:buNone/>
              <a:defRPr sz="4300"/>
            </a:lvl2pPr>
            <a:lvl3pPr lvl="2" algn="ctr">
              <a:lnSpc>
                <a:spcPct val="100000"/>
              </a:lnSpc>
              <a:spcBef>
                <a:spcPts val="0"/>
              </a:spcBef>
              <a:spcAft>
                <a:spcPts val="0"/>
              </a:spcAft>
              <a:buSzPts val="4300"/>
              <a:buNone/>
              <a:defRPr sz="4300"/>
            </a:lvl3pPr>
            <a:lvl4pPr lvl="3" algn="ctr">
              <a:lnSpc>
                <a:spcPct val="100000"/>
              </a:lnSpc>
              <a:spcBef>
                <a:spcPts val="0"/>
              </a:spcBef>
              <a:spcAft>
                <a:spcPts val="0"/>
              </a:spcAft>
              <a:buSzPts val="4300"/>
              <a:buNone/>
              <a:defRPr sz="4300"/>
            </a:lvl4pPr>
            <a:lvl5pPr lvl="4" algn="ctr">
              <a:lnSpc>
                <a:spcPct val="100000"/>
              </a:lnSpc>
              <a:spcBef>
                <a:spcPts val="0"/>
              </a:spcBef>
              <a:spcAft>
                <a:spcPts val="0"/>
              </a:spcAft>
              <a:buSzPts val="4300"/>
              <a:buNone/>
              <a:defRPr sz="4300"/>
            </a:lvl5pPr>
            <a:lvl6pPr lvl="5" algn="ctr">
              <a:lnSpc>
                <a:spcPct val="100000"/>
              </a:lnSpc>
              <a:spcBef>
                <a:spcPts val="0"/>
              </a:spcBef>
              <a:spcAft>
                <a:spcPts val="0"/>
              </a:spcAft>
              <a:buSzPts val="4300"/>
              <a:buNone/>
              <a:defRPr sz="4300"/>
            </a:lvl6pPr>
            <a:lvl7pPr lvl="6" algn="ctr">
              <a:lnSpc>
                <a:spcPct val="100000"/>
              </a:lnSpc>
              <a:spcBef>
                <a:spcPts val="0"/>
              </a:spcBef>
              <a:spcAft>
                <a:spcPts val="0"/>
              </a:spcAft>
              <a:buSzPts val="4300"/>
              <a:buNone/>
              <a:defRPr sz="4300"/>
            </a:lvl7pPr>
            <a:lvl8pPr lvl="7" algn="ctr">
              <a:lnSpc>
                <a:spcPct val="100000"/>
              </a:lnSpc>
              <a:spcBef>
                <a:spcPts val="0"/>
              </a:spcBef>
              <a:spcAft>
                <a:spcPts val="0"/>
              </a:spcAft>
              <a:buSzPts val="4300"/>
              <a:buNone/>
              <a:defRPr sz="4300"/>
            </a:lvl8pPr>
            <a:lvl9pPr lvl="8" algn="ctr">
              <a:lnSpc>
                <a:spcPct val="100000"/>
              </a:lnSpc>
              <a:spcBef>
                <a:spcPts val="0"/>
              </a:spcBef>
              <a:spcAft>
                <a:spcPts val="0"/>
              </a:spcAft>
              <a:buSzPts val="4300"/>
              <a:buNone/>
              <a:defRPr sz="4300"/>
            </a:lvl9pPr>
          </a:lstStyle>
          <a:p/>
        </p:txBody>
      </p:sp>
      <p:sp>
        <p:nvSpPr>
          <p:cNvPr id="121" name="Google Shape;121;p11"/>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122" name="Shape 122"/>
        <p:cNvGrpSpPr/>
        <p:nvPr/>
      </p:nvGrpSpPr>
      <p:grpSpPr>
        <a:xfrm>
          <a:off x="0" y="0"/>
          <a:ext cx="0" cy="0"/>
          <a:chOff x="0" y="0"/>
          <a:chExt cx="0" cy="0"/>
        </a:xfrm>
      </p:grpSpPr>
      <p:sp>
        <p:nvSpPr>
          <p:cNvPr id="123" name="Google Shape;123;p12"/>
          <p:cNvSpPr/>
          <p:nvPr/>
        </p:nvSpPr>
        <p:spPr>
          <a:xfrm flipH="1">
            <a:off x="4776900" y="2067600"/>
            <a:ext cx="7415100" cy="4790400"/>
          </a:xfrm>
          <a:prstGeom prst="rtTriangle">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2"/>
          <p:cNvSpPr/>
          <p:nvPr/>
        </p:nvSpPr>
        <p:spPr>
          <a:xfrm>
            <a:off x="41" y="3766000"/>
            <a:ext cx="9827100" cy="30921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2"/>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2"/>
          <p:cNvSpPr txBox="1"/>
          <p:nvPr>
            <p:ph type="title"/>
          </p:nvPr>
        </p:nvSpPr>
        <p:spPr>
          <a:xfrm>
            <a:off x="1092200" y="1127467"/>
            <a:ext cx="8565600" cy="9399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27" name="Google Shape;127;p12"/>
          <p:cNvSpPr txBox="1"/>
          <p:nvPr>
            <p:ph idx="1" type="subTitle"/>
          </p:nvPr>
        </p:nvSpPr>
        <p:spPr>
          <a:xfrm>
            <a:off x="1092200" y="2067600"/>
            <a:ext cx="7813200" cy="5247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sp>
        <p:nvSpPr>
          <p:cNvPr id="128" name="Google Shape;128;p12"/>
          <p:cNvSpPr txBox="1"/>
          <p:nvPr>
            <p:ph idx="2" type="body"/>
          </p:nvPr>
        </p:nvSpPr>
        <p:spPr>
          <a:xfrm>
            <a:off x="1092200" y="3289400"/>
            <a:ext cx="7813200" cy="2793900"/>
          </a:xfrm>
          <a:prstGeom prst="rect">
            <a:avLst/>
          </a:prstGeom>
          <a:noFill/>
          <a:ln>
            <a:noFill/>
          </a:ln>
        </p:spPr>
        <p:txBody>
          <a:bodyPr anchorCtr="0" anchor="t" bIns="121900" lIns="121900" spcFirstLastPara="1" rIns="121900" wrap="square" tIns="121900">
            <a:norm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0"/>
              </a:spcBef>
              <a:spcAft>
                <a:spcPts val="0"/>
              </a:spcAft>
              <a:buSzPts val="1500"/>
              <a:buChar char="○"/>
              <a:defRPr/>
            </a:lvl2pPr>
            <a:lvl3pPr indent="-323850" lvl="2" marL="1371600" algn="l">
              <a:lnSpc>
                <a:spcPct val="115000"/>
              </a:lnSpc>
              <a:spcBef>
                <a:spcPts val="0"/>
              </a:spcBef>
              <a:spcAft>
                <a:spcPts val="0"/>
              </a:spcAft>
              <a:buSzPts val="1500"/>
              <a:buChar char="■"/>
              <a:defRPr/>
            </a:lvl3pPr>
            <a:lvl4pPr indent="-323850" lvl="3" marL="1828800" algn="l">
              <a:lnSpc>
                <a:spcPct val="115000"/>
              </a:lnSpc>
              <a:spcBef>
                <a:spcPts val="0"/>
              </a:spcBef>
              <a:spcAft>
                <a:spcPts val="0"/>
              </a:spcAft>
              <a:buSzPts val="1500"/>
              <a:buChar char="●"/>
              <a:defRPr/>
            </a:lvl4pPr>
            <a:lvl5pPr indent="-323850" lvl="4" marL="2286000" algn="l">
              <a:lnSpc>
                <a:spcPct val="115000"/>
              </a:lnSpc>
              <a:spcBef>
                <a:spcPts val="0"/>
              </a:spcBef>
              <a:spcAft>
                <a:spcPts val="0"/>
              </a:spcAft>
              <a:buSzPts val="1500"/>
              <a:buChar char="○"/>
              <a:defRPr/>
            </a:lvl5pPr>
            <a:lvl6pPr indent="-323850" lvl="5" marL="2743200" algn="l">
              <a:lnSpc>
                <a:spcPct val="115000"/>
              </a:lnSpc>
              <a:spcBef>
                <a:spcPts val="0"/>
              </a:spcBef>
              <a:spcAft>
                <a:spcPts val="0"/>
              </a:spcAft>
              <a:buSzPts val="1500"/>
              <a:buChar char="■"/>
              <a:defRPr/>
            </a:lvl6pPr>
            <a:lvl7pPr indent="-323850" lvl="6" marL="3200400" algn="l">
              <a:lnSpc>
                <a:spcPct val="115000"/>
              </a:lnSpc>
              <a:spcBef>
                <a:spcPts val="0"/>
              </a:spcBef>
              <a:spcAft>
                <a:spcPts val="0"/>
              </a:spcAft>
              <a:buSzPts val="1500"/>
              <a:buChar char="●"/>
              <a:defRPr/>
            </a:lvl7pPr>
            <a:lvl8pPr indent="-323850" lvl="7" marL="3657600" algn="l">
              <a:lnSpc>
                <a:spcPct val="115000"/>
              </a:lnSpc>
              <a:spcBef>
                <a:spcPts val="0"/>
              </a:spcBef>
              <a:spcAft>
                <a:spcPts val="0"/>
              </a:spcAft>
              <a:buSzPts val="1500"/>
              <a:buChar char="○"/>
              <a:defRPr/>
            </a:lvl8pPr>
            <a:lvl9pPr indent="-323850" lvl="8" marL="4114800" algn="l">
              <a:lnSpc>
                <a:spcPct val="115000"/>
              </a:lnSpc>
              <a:spcBef>
                <a:spcPts val="0"/>
              </a:spcBef>
              <a:spcAft>
                <a:spcPts val="0"/>
              </a:spcAft>
              <a:buSzPts val="1500"/>
              <a:buChar char="■"/>
              <a:defRPr/>
            </a:lvl9pPr>
          </a:lstStyle>
          <a:p/>
        </p:txBody>
      </p:sp>
      <p:sp>
        <p:nvSpPr>
          <p:cNvPr id="129" name="Google Shape;129;p12"/>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30" name="Shape 130"/>
        <p:cNvGrpSpPr/>
        <p:nvPr/>
      </p:nvGrpSpPr>
      <p:grpSpPr>
        <a:xfrm>
          <a:off x="0" y="0"/>
          <a:ext cx="0" cy="0"/>
          <a:chOff x="0" y="0"/>
          <a:chExt cx="0" cy="0"/>
        </a:xfrm>
      </p:grpSpPr>
      <p:sp>
        <p:nvSpPr>
          <p:cNvPr id="131" name="Google Shape;131;p13"/>
          <p:cNvSpPr/>
          <p:nvPr/>
        </p:nvSpPr>
        <p:spPr>
          <a:xfrm>
            <a:off x="41" y="3766000"/>
            <a:ext cx="9827100" cy="3092100"/>
          </a:xfrm>
          <a:prstGeom prst="rtTriangle">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3"/>
          <p:cNvSpPr/>
          <p:nvPr/>
        </p:nvSpPr>
        <p:spPr>
          <a:xfrm flipH="1">
            <a:off x="4776900" y="2067600"/>
            <a:ext cx="7415100" cy="4790400"/>
          </a:xfrm>
          <a:prstGeom prst="rtTriangle">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3"/>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3"/>
          <p:cNvSpPr txBox="1"/>
          <p:nvPr>
            <p:ph idx="1" type="body"/>
          </p:nvPr>
        </p:nvSpPr>
        <p:spPr>
          <a:xfrm>
            <a:off x="437367" y="5551333"/>
            <a:ext cx="9886800" cy="806700"/>
          </a:xfrm>
          <a:prstGeom prst="rect">
            <a:avLst/>
          </a:prstGeom>
          <a:noFill/>
          <a:ln>
            <a:noFill/>
          </a:ln>
        </p:spPr>
        <p:txBody>
          <a:bodyPr anchorCtr="0" anchor="b" bIns="121900" lIns="121900" spcFirstLastPara="1" rIns="121900" wrap="square" tIns="121900">
            <a:normAutofit/>
          </a:bodyPr>
          <a:lstStyle>
            <a:lvl1pPr indent="-228600" lvl="0" marL="457200" algn="l">
              <a:lnSpc>
                <a:spcPct val="100000"/>
              </a:lnSpc>
              <a:spcBef>
                <a:spcPts val="0"/>
              </a:spcBef>
              <a:spcAft>
                <a:spcPts val="0"/>
              </a:spcAft>
              <a:buSzPts val="1700"/>
              <a:buNone/>
              <a:defRPr/>
            </a:lvl1pPr>
          </a:lstStyle>
          <a:p/>
        </p:txBody>
      </p:sp>
      <p:sp>
        <p:nvSpPr>
          <p:cNvPr id="135" name="Google Shape;135;p13"/>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36" name="Shape 136"/>
        <p:cNvGrpSpPr/>
        <p:nvPr/>
      </p:nvGrpSpPr>
      <p:grpSpPr>
        <a:xfrm>
          <a:off x="0" y="0"/>
          <a:ext cx="0" cy="0"/>
          <a:chOff x="0" y="0"/>
          <a:chExt cx="0" cy="0"/>
        </a:xfrm>
      </p:grpSpPr>
      <p:sp>
        <p:nvSpPr>
          <p:cNvPr id="137" name="Google Shape;137;p14"/>
          <p:cNvSpPr/>
          <p:nvPr/>
        </p:nvSpPr>
        <p:spPr>
          <a:xfrm flipH="1">
            <a:off x="7425600" y="3778767"/>
            <a:ext cx="4766400" cy="3079200"/>
          </a:xfrm>
          <a:prstGeom prst="rtTriangle">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8" name="Google Shape;138;p14"/>
          <p:cNvGrpSpPr/>
          <p:nvPr/>
        </p:nvGrpSpPr>
        <p:grpSpPr>
          <a:xfrm>
            <a:off x="7945629" y="5492768"/>
            <a:ext cx="3361267" cy="1365553"/>
            <a:chOff x="6917201" y="0"/>
            <a:chExt cx="2227776" cy="863400"/>
          </a:xfrm>
        </p:grpSpPr>
        <p:sp>
          <p:nvSpPr>
            <p:cNvPr id="139" name="Google Shape;139;p14"/>
            <p:cNvSpPr/>
            <p:nvPr/>
          </p:nvSpPr>
          <p:spPr>
            <a:xfrm>
              <a:off x="7641677"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14"/>
            <p:cNvSpPr/>
            <p:nvPr/>
          </p:nvSpPr>
          <p:spPr>
            <a:xfrm>
              <a:off x="7279439"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4"/>
            <p:cNvSpPr/>
            <p:nvPr/>
          </p:nvSpPr>
          <p:spPr>
            <a:xfrm>
              <a:off x="6917201"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 name="Google Shape;142;p14"/>
          <p:cNvGrpSpPr/>
          <p:nvPr/>
        </p:nvGrpSpPr>
        <p:grpSpPr>
          <a:xfrm>
            <a:off x="265762" y="3"/>
            <a:ext cx="3727291" cy="1444382"/>
            <a:chOff x="6917201" y="0"/>
            <a:chExt cx="2227776" cy="863400"/>
          </a:xfrm>
        </p:grpSpPr>
        <p:sp>
          <p:nvSpPr>
            <p:cNvPr id="143" name="Google Shape;143;p14"/>
            <p:cNvSpPr/>
            <p:nvPr/>
          </p:nvSpPr>
          <p:spPr>
            <a:xfrm>
              <a:off x="7641677"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4"/>
            <p:cNvSpPr/>
            <p:nvPr/>
          </p:nvSpPr>
          <p:spPr>
            <a:xfrm>
              <a:off x="7279439"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4"/>
            <p:cNvSpPr/>
            <p:nvPr/>
          </p:nvSpPr>
          <p:spPr>
            <a:xfrm>
              <a:off x="6917201"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 name="Google Shape;146;p14"/>
          <p:cNvSpPr txBox="1"/>
          <p:nvPr>
            <p:ph hasCustomPrompt="1" type="title"/>
          </p:nvPr>
        </p:nvSpPr>
        <p:spPr>
          <a:xfrm>
            <a:off x="1847800" y="1845133"/>
            <a:ext cx="8496300" cy="18396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Clr>
                <a:schemeClr val="dk2"/>
              </a:buClr>
              <a:buSzPts val="11500"/>
              <a:buNone/>
              <a:defRPr sz="11500">
                <a:solidFill>
                  <a:schemeClr val="dk2"/>
                </a:solidFill>
              </a:defRPr>
            </a:lvl1pPr>
            <a:lvl2pPr lvl="1" algn="ctr">
              <a:lnSpc>
                <a:spcPct val="100000"/>
              </a:lnSpc>
              <a:spcBef>
                <a:spcPts val="0"/>
              </a:spcBef>
              <a:spcAft>
                <a:spcPts val="0"/>
              </a:spcAft>
              <a:buClr>
                <a:schemeClr val="dk2"/>
              </a:buClr>
              <a:buSzPts val="11500"/>
              <a:buNone/>
              <a:defRPr sz="11500">
                <a:solidFill>
                  <a:schemeClr val="dk2"/>
                </a:solidFill>
              </a:defRPr>
            </a:lvl2pPr>
            <a:lvl3pPr lvl="2" algn="ctr">
              <a:lnSpc>
                <a:spcPct val="100000"/>
              </a:lnSpc>
              <a:spcBef>
                <a:spcPts val="0"/>
              </a:spcBef>
              <a:spcAft>
                <a:spcPts val="0"/>
              </a:spcAft>
              <a:buClr>
                <a:schemeClr val="dk2"/>
              </a:buClr>
              <a:buSzPts val="11500"/>
              <a:buNone/>
              <a:defRPr sz="11500">
                <a:solidFill>
                  <a:schemeClr val="dk2"/>
                </a:solidFill>
              </a:defRPr>
            </a:lvl3pPr>
            <a:lvl4pPr lvl="3" algn="ctr">
              <a:lnSpc>
                <a:spcPct val="100000"/>
              </a:lnSpc>
              <a:spcBef>
                <a:spcPts val="0"/>
              </a:spcBef>
              <a:spcAft>
                <a:spcPts val="0"/>
              </a:spcAft>
              <a:buClr>
                <a:schemeClr val="dk2"/>
              </a:buClr>
              <a:buSzPts val="11500"/>
              <a:buNone/>
              <a:defRPr sz="11500">
                <a:solidFill>
                  <a:schemeClr val="dk2"/>
                </a:solidFill>
              </a:defRPr>
            </a:lvl4pPr>
            <a:lvl5pPr lvl="4" algn="ctr">
              <a:lnSpc>
                <a:spcPct val="100000"/>
              </a:lnSpc>
              <a:spcBef>
                <a:spcPts val="0"/>
              </a:spcBef>
              <a:spcAft>
                <a:spcPts val="0"/>
              </a:spcAft>
              <a:buClr>
                <a:schemeClr val="dk2"/>
              </a:buClr>
              <a:buSzPts val="11500"/>
              <a:buNone/>
              <a:defRPr sz="11500">
                <a:solidFill>
                  <a:schemeClr val="dk2"/>
                </a:solidFill>
              </a:defRPr>
            </a:lvl5pPr>
            <a:lvl6pPr lvl="5" algn="ctr">
              <a:lnSpc>
                <a:spcPct val="100000"/>
              </a:lnSpc>
              <a:spcBef>
                <a:spcPts val="0"/>
              </a:spcBef>
              <a:spcAft>
                <a:spcPts val="0"/>
              </a:spcAft>
              <a:buClr>
                <a:schemeClr val="dk2"/>
              </a:buClr>
              <a:buSzPts val="11500"/>
              <a:buNone/>
              <a:defRPr sz="11500">
                <a:solidFill>
                  <a:schemeClr val="dk2"/>
                </a:solidFill>
              </a:defRPr>
            </a:lvl6pPr>
            <a:lvl7pPr lvl="6" algn="ctr">
              <a:lnSpc>
                <a:spcPct val="100000"/>
              </a:lnSpc>
              <a:spcBef>
                <a:spcPts val="0"/>
              </a:spcBef>
              <a:spcAft>
                <a:spcPts val="0"/>
              </a:spcAft>
              <a:buClr>
                <a:schemeClr val="dk2"/>
              </a:buClr>
              <a:buSzPts val="11500"/>
              <a:buNone/>
              <a:defRPr sz="11500">
                <a:solidFill>
                  <a:schemeClr val="dk2"/>
                </a:solidFill>
              </a:defRPr>
            </a:lvl7pPr>
            <a:lvl8pPr lvl="7" algn="ctr">
              <a:lnSpc>
                <a:spcPct val="100000"/>
              </a:lnSpc>
              <a:spcBef>
                <a:spcPts val="0"/>
              </a:spcBef>
              <a:spcAft>
                <a:spcPts val="0"/>
              </a:spcAft>
              <a:buClr>
                <a:schemeClr val="dk2"/>
              </a:buClr>
              <a:buSzPts val="11500"/>
              <a:buNone/>
              <a:defRPr sz="11500">
                <a:solidFill>
                  <a:schemeClr val="dk2"/>
                </a:solidFill>
              </a:defRPr>
            </a:lvl8pPr>
            <a:lvl9pPr lvl="8" algn="ctr">
              <a:lnSpc>
                <a:spcPct val="100000"/>
              </a:lnSpc>
              <a:spcBef>
                <a:spcPts val="0"/>
              </a:spcBef>
              <a:spcAft>
                <a:spcPts val="0"/>
              </a:spcAft>
              <a:buClr>
                <a:schemeClr val="dk2"/>
              </a:buClr>
              <a:buSzPts val="11500"/>
              <a:buNone/>
              <a:defRPr sz="11500">
                <a:solidFill>
                  <a:schemeClr val="dk2"/>
                </a:solidFill>
              </a:defRPr>
            </a:lvl9pPr>
          </a:lstStyle>
          <a:p>
            <a:r>
              <a:t>xx%</a:t>
            </a:r>
          </a:p>
        </p:txBody>
      </p:sp>
      <p:sp>
        <p:nvSpPr>
          <p:cNvPr id="147" name="Google Shape;147;p14"/>
          <p:cNvSpPr txBox="1"/>
          <p:nvPr>
            <p:ph idx="1" type="body"/>
          </p:nvPr>
        </p:nvSpPr>
        <p:spPr>
          <a:xfrm>
            <a:off x="1847800" y="3818467"/>
            <a:ext cx="8496300" cy="854700"/>
          </a:xfrm>
          <a:prstGeom prst="rect">
            <a:avLst/>
          </a:prstGeom>
          <a:noFill/>
          <a:ln>
            <a:noFill/>
          </a:ln>
        </p:spPr>
        <p:txBody>
          <a:bodyPr anchorCtr="0" anchor="t" bIns="121900" lIns="121900" spcFirstLastPara="1" rIns="121900" wrap="square" tIns="121900">
            <a:normAutofit/>
          </a:bodyPr>
          <a:lstStyle>
            <a:lvl1pPr indent="-336550" lvl="0" marL="457200" algn="ctr">
              <a:lnSpc>
                <a:spcPct val="115000"/>
              </a:lnSpc>
              <a:spcBef>
                <a:spcPts val="0"/>
              </a:spcBef>
              <a:spcAft>
                <a:spcPts val="0"/>
              </a:spcAft>
              <a:buSzPts val="1700"/>
              <a:buChar char="●"/>
              <a:defRPr/>
            </a:lvl1pPr>
            <a:lvl2pPr indent="-323850" lvl="1" marL="914400" algn="ctr">
              <a:lnSpc>
                <a:spcPct val="115000"/>
              </a:lnSpc>
              <a:spcBef>
                <a:spcPts val="0"/>
              </a:spcBef>
              <a:spcAft>
                <a:spcPts val="0"/>
              </a:spcAft>
              <a:buSzPts val="1500"/>
              <a:buChar char="○"/>
              <a:defRPr/>
            </a:lvl2pPr>
            <a:lvl3pPr indent="-323850" lvl="2" marL="1371600" algn="ctr">
              <a:lnSpc>
                <a:spcPct val="115000"/>
              </a:lnSpc>
              <a:spcBef>
                <a:spcPts val="0"/>
              </a:spcBef>
              <a:spcAft>
                <a:spcPts val="0"/>
              </a:spcAft>
              <a:buSzPts val="1500"/>
              <a:buChar char="■"/>
              <a:defRPr/>
            </a:lvl3pPr>
            <a:lvl4pPr indent="-323850" lvl="3" marL="1828800" algn="ctr">
              <a:lnSpc>
                <a:spcPct val="115000"/>
              </a:lnSpc>
              <a:spcBef>
                <a:spcPts val="0"/>
              </a:spcBef>
              <a:spcAft>
                <a:spcPts val="0"/>
              </a:spcAft>
              <a:buSzPts val="1500"/>
              <a:buChar char="●"/>
              <a:defRPr/>
            </a:lvl4pPr>
            <a:lvl5pPr indent="-323850" lvl="4" marL="2286000" algn="ctr">
              <a:lnSpc>
                <a:spcPct val="115000"/>
              </a:lnSpc>
              <a:spcBef>
                <a:spcPts val="0"/>
              </a:spcBef>
              <a:spcAft>
                <a:spcPts val="0"/>
              </a:spcAft>
              <a:buSzPts val="1500"/>
              <a:buChar char="○"/>
              <a:defRPr/>
            </a:lvl5pPr>
            <a:lvl6pPr indent="-323850" lvl="5" marL="2743200" algn="ctr">
              <a:lnSpc>
                <a:spcPct val="115000"/>
              </a:lnSpc>
              <a:spcBef>
                <a:spcPts val="0"/>
              </a:spcBef>
              <a:spcAft>
                <a:spcPts val="0"/>
              </a:spcAft>
              <a:buSzPts val="1500"/>
              <a:buChar char="■"/>
              <a:defRPr/>
            </a:lvl6pPr>
            <a:lvl7pPr indent="-323850" lvl="6" marL="3200400" algn="ctr">
              <a:lnSpc>
                <a:spcPct val="115000"/>
              </a:lnSpc>
              <a:spcBef>
                <a:spcPts val="0"/>
              </a:spcBef>
              <a:spcAft>
                <a:spcPts val="0"/>
              </a:spcAft>
              <a:buSzPts val="1500"/>
              <a:buChar char="●"/>
              <a:defRPr/>
            </a:lvl7pPr>
            <a:lvl8pPr indent="-323850" lvl="7" marL="3657600" algn="ctr">
              <a:lnSpc>
                <a:spcPct val="115000"/>
              </a:lnSpc>
              <a:spcBef>
                <a:spcPts val="0"/>
              </a:spcBef>
              <a:spcAft>
                <a:spcPts val="0"/>
              </a:spcAft>
              <a:buSzPts val="1500"/>
              <a:buChar char="○"/>
              <a:defRPr/>
            </a:lvl8pPr>
            <a:lvl9pPr indent="-323850" lvl="8" marL="4114800" algn="ctr">
              <a:lnSpc>
                <a:spcPct val="115000"/>
              </a:lnSpc>
              <a:spcBef>
                <a:spcPts val="0"/>
              </a:spcBef>
              <a:spcAft>
                <a:spcPts val="0"/>
              </a:spcAft>
              <a:buSzPts val="1500"/>
              <a:buChar char="■"/>
              <a:defRPr/>
            </a:lvl9pPr>
          </a:lstStyle>
          <a:p/>
        </p:txBody>
      </p:sp>
      <p:sp>
        <p:nvSpPr>
          <p:cNvPr id="148" name="Google Shape;148;p14"/>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9" name="Shape 149"/>
        <p:cNvGrpSpPr/>
        <p:nvPr/>
      </p:nvGrpSpPr>
      <p:grpSpPr>
        <a:xfrm>
          <a:off x="0" y="0"/>
          <a:ext cx="0" cy="0"/>
          <a:chOff x="0" y="0"/>
          <a:chExt cx="0" cy="0"/>
        </a:xfrm>
      </p:grpSpPr>
      <p:sp>
        <p:nvSpPr>
          <p:cNvPr id="150" name="Google Shape;150;p15"/>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1" name="Shape 41"/>
        <p:cNvGrpSpPr/>
        <p:nvPr/>
      </p:nvGrpSpPr>
      <p:grpSpPr>
        <a:xfrm>
          <a:off x="0" y="0"/>
          <a:ext cx="0" cy="0"/>
          <a:chOff x="0" y="0"/>
          <a:chExt cx="0" cy="0"/>
        </a:xfrm>
      </p:grpSpPr>
      <p:sp>
        <p:nvSpPr>
          <p:cNvPr id="42" name="Google Shape;42;p3"/>
          <p:cNvSpPr/>
          <p:nvPr/>
        </p:nvSpPr>
        <p:spPr>
          <a:xfrm flipH="1">
            <a:off x="4776900" y="2067600"/>
            <a:ext cx="7415100" cy="4790400"/>
          </a:xfrm>
          <a:prstGeom prst="rtTriangle">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3"/>
          <p:cNvSpPr/>
          <p:nvPr/>
        </p:nvSpPr>
        <p:spPr>
          <a:xfrm>
            <a:off x="41" y="3766000"/>
            <a:ext cx="9827100" cy="30921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3"/>
          <p:cNvSpPr txBox="1"/>
          <p:nvPr>
            <p:ph type="title"/>
          </p:nvPr>
        </p:nvSpPr>
        <p:spPr>
          <a:xfrm>
            <a:off x="1092075" y="626451"/>
            <a:ext cx="10007700" cy="8157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46" name="Google Shape;46;p3"/>
          <p:cNvSpPr txBox="1"/>
          <p:nvPr>
            <p:ph idx="1" type="body"/>
          </p:nvPr>
        </p:nvSpPr>
        <p:spPr>
          <a:xfrm>
            <a:off x="1092150" y="1556125"/>
            <a:ext cx="10007700" cy="4656300"/>
          </a:xfrm>
          <a:prstGeom prst="rect">
            <a:avLst/>
          </a:prstGeom>
          <a:noFill/>
          <a:ln>
            <a:noFill/>
          </a:ln>
        </p:spPr>
        <p:txBody>
          <a:bodyPr anchorCtr="0" anchor="ctr" bIns="121900" lIns="121900" spcFirstLastPara="1" rIns="121900" wrap="square" tIns="121900">
            <a:norm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47" name="Google Shape;47;p3"/>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ction">
  <p:cSld name="SECTION_HEADER_1">
    <p:spTree>
      <p:nvGrpSpPr>
        <p:cNvPr id="48" name="Shape 48"/>
        <p:cNvGrpSpPr/>
        <p:nvPr/>
      </p:nvGrpSpPr>
      <p:grpSpPr>
        <a:xfrm>
          <a:off x="0" y="0"/>
          <a:ext cx="0" cy="0"/>
          <a:chOff x="0" y="0"/>
          <a:chExt cx="0" cy="0"/>
        </a:xfrm>
      </p:grpSpPr>
      <p:sp>
        <p:nvSpPr>
          <p:cNvPr id="49" name="Google Shape;49;p4"/>
          <p:cNvSpPr txBox="1"/>
          <p:nvPr>
            <p:ph type="title"/>
          </p:nvPr>
        </p:nvSpPr>
        <p:spPr>
          <a:xfrm>
            <a:off x="1362075" y="1671639"/>
            <a:ext cx="5111700" cy="12048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50" name="Google Shape;50;p4"/>
          <p:cNvSpPr txBox="1"/>
          <p:nvPr>
            <p:ph idx="1" type="body"/>
          </p:nvPr>
        </p:nvSpPr>
        <p:spPr>
          <a:xfrm>
            <a:off x="1362075" y="3660774"/>
            <a:ext cx="5111700" cy="15255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solidFill>
                  <a:schemeClr val="dk1"/>
                </a:solidFill>
              </a:defRPr>
            </a:lvl1pPr>
            <a:lvl2pPr indent="-228600" lvl="1" marL="914400" algn="l">
              <a:lnSpc>
                <a:spcPct val="90000"/>
              </a:lnSpc>
              <a:spcBef>
                <a:spcPts val="1600"/>
              </a:spcBef>
              <a:spcAft>
                <a:spcPts val="0"/>
              </a:spcAft>
              <a:buClr>
                <a:srgbClr val="888888"/>
              </a:buClr>
              <a:buSzPts val="2000"/>
              <a:buNone/>
              <a:defRPr sz="2000">
                <a:solidFill>
                  <a:srgbClr val="888888"/>
                </a:solidFill>
              </a:defRPr>
            </a:lvl2pPr>
            <a:lvl3pPr indent="-228600" lvl="2" marL="1371600" algn="l">
              <a:lnSpc>
                <a:spcPct val="90000"/>
              </a:lnSpc>
              <a:spcBef>
                <a:spcPts val="1600"/>
              </a:spcBef>
              <a:spcAft>
                <a:spcPts val="0"/>
              </a:spcAft>
              <a:buClr>
                <a:srgbClr val="888888"/>
              </a:buClr>
              <a:buSzPts val="1800"/>
              <a:buNone/>
              <a:defRPr sz="1800">
                <a:solidFill>
                  <a:srgbClr val="888888"/>
                </a:solidFill>
              </a:defRPr>
            </a:lvl3pPr>
            <a:lvl4pPr indent="-228600" lvl="3" marL="1828800" algn="l">
              <a:lnSpc>
                <a:spcPct val="90000"/>
              </a:lnSpc>
              <a:spcBef>
                <a:spcPts val="1600"/>
              </a:spcBef>
              <a:spcAft>
                <a:spcPts val="0"/>
              </a:spcAft>
              <a:buClr>
                <a:srgbClr val="888888"/>
              </a:buClr>
              <a:buSzPts val="1600"/>
              <a:buNone/>
              <a:defRPr sz="1600">
                <a:solidFill>
                  <a:srgbClr val="888888"/>
                </a:solidFill>
              </a:defRPr>
            </a:lvl4pPr>
            <a:lvl5pPr indent="-228600" lvl="4" marL="2286000" algn="l">
              <a:lnSpc>
                <a:spcPct val="90000"/>
              </a:lnSpc>
              <a:spcBef>
                <a:spcPts val="1600"/>
              </a:spcBef>
              <a:spcAft>
                <a:spcPts val="0"/>
              </a:spcAft>
              <a:buClr>
                <a:srgbClr val="888888"/>
              </a:buClr>
              <a:buSzPts val="1600"/>
              <a:buNone/>
              <a:defRPr sz="1600">
                <a:solidFill>
                  <a:srgbClr val="888888"/>
                </a:solidFill>
              </a:defRPr>
            </a:lvl5pPr>
            <a:lvl6pPr indent="-228600" lvl="5" marL="2743200" algn="l">
              <a:lnSpc>
                <a:spcPct val="90000"/>
              </a:lnSpc>
              <a:spcBef>
                <a:spcPts val="1600"/>
              </a:spcBef>
              <a:spcAft>
                <a:spcPts val="0"/>
              </a:spcAft>
              <a:buClr>
                <a:srgbClr val="888888"/>
              </a:buClr>
              <a:buSzPts val="1600"/>
              <a:buNone/>
              <a:defRPr sz="1600">
                <a:solidFill>
                  <a:srgbClr val="888888"/>
                </a:solidFill>
              </a:defRPr>
            </a:lvl6pPr>
            <a:lvl7pPr indent="-228600" lvl="6" marL="3200400" algn="l">
              <a:lnSpc>
                <a:spcPct val="90000"/>
              </a:lnSpc>
              <a:spcBef>
                <a:spcPts val="1600"/>
              </a:spcBef>
              <a:spcAft>
                <a:spcPts val="0"/>
              </a:spcAft>
              <a:buClr>
                <a:srgbClr val="888888"/>
              </a:buClr>
              <a:buSzPts val="1600"/>
              <a:buNone/>
              <a:defRPr sz="1600">
                <a:solidFill>
                  <a:srgbClr val="888888"/>
                </a:solidFill>
              </a:defRPr>
            </a:lvl7pPr>
            <a:lvl8pPr indent="-228600" lvl="7" marL="3657600" algn="l">
              <a:lnSpc>
                <a:spcPct val="90000"/>
              </a:lnSpc>
              <a:spcBef>
                <a:spcPts val="1600"/>
              </a:spcBef>
              <a:spcAft>
                <a:spcPts val="0"/>
              </a:spcAft>
              <a:buClr>
                <a:srgbClr val="888888"/>
              </a:buClr>
              <a:buSzPts val="1600"/>
              <a:buNone/>
              <a:defRPr sz="1600">
                <a:solidFill>
                  <a:srgbClr val="888888"/>
                </a:solidFill>
              </a:defRPr>
            </a:lvl8pPr>
            <a:lvl9pPr indent="-228600" lvl="8" marL="4114800" algn="l">
              <a:lnSpc>
                <a:spcPct val="90000"/>
              </a:lnSpc>
              <a:spcBef>
                <a:spcPts val="1600"/>
              </a:spcBef>
              <a:spcAft>
                <a:spcPts val="1600"/>
              </a:spcAft>
              <a:buClr>
                <a:srgbClr val="888888"/>
              </a:buClr>
              <a:buSzPts val="1600"/>
              <a:buNone/>
              <a:defRPr sz="1600">
                <a:solidFill>
                  <a:srgbClr val="888888"/>
                </a:solidFill>
              </a:defRPr>
            </a:lvl9pPr>
          </a:lstStyle>
          <a:p/>
        </p:txBody>
      </p:sp>
      <p:sp>
        <p:nvSpPr>
          <p:cNvPr id="51" name="Google Shape;51;p4"/>
          <p:cNvSpPr txBox="1"/>
          <p:nvPr>
            <p:ph idx="10" type="dt"/>
          </p:nvPr>
        </p:nvSpPr>
        <p:spPr>
          <a:xfrm>
            <a:off x="838200" y="6356350"/>
            <a:ext cx="1219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2" name="Google Shape;52;p4"/>
          <p:cNvSpPr txBox="1"/>
          <p:nvPr>
            <p:ph idx="11" type="ftr"/>
          </p:nvPr>
        </p:nvSpPr>
        <p:spPr>
          <a:xfrm>
            <a:off x="2463800" y="6356350"/>
            <a:ext cx="34797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3" name="Google Shape;53;p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grpSp>
        <p:nvGrpSpPr>
          <p:cNvPr id="54" name="Google Shape;54;p4"/>
          <p:cNvGrpSpPr/>
          <p:nvPr/>
        </p:nvGrpSpPr>
        <p:grpSpPr>
          <a:xfrm>
            <a:off x="6953400" y="-25401"/>
            <a:ext cx="5238675" cy="6902400"/>
            <a:chOff x="6953400" y="-25401"/>
            <a:chExt cx="5238675" cy="6902400"/>
          </a:xfrm>
        </p:grpSpPr>
        <p:cxnSp>
          <p:nvCxnSpPr>
            <p:cNvPr id="55" name="Google Shape;55;p4"/>
            <p:cNvCxnSpPr/>
            <p:nvPr/>
          </p:nvCxnSpPr>
          <p:spPr>
            <a:xfrm>
              <a:off x="9096375" y="1497012"/>
              <a:ext cx="3095700" cy="0"/>
            </a:xfrm>
            <a:prstGeom prst="straightConnector1">
              <a:avLst/>
            </a:prstGeom>
            <a:noFill/>
            <a:ln cap="flat" cmpd="sng" w="9525">
              <a:solidFill>
                <a:schemeClr val="dk1"/>
              </a:solidFill>
              <a:prstDash val="solid"/>
              <a:miter lim="800000"/>
              <a:headEnd len="sm" w="sm" type="none"/>
              <a:tailEnd len="sm" w="sm" type="none"/>
            </a:ln>
          </p:spPr>
        </p:cxnSp>
        <p:cxnSp>
          <p:nvCxnSpPr>
            <p:cNvPr id="56" name="Google Shape;56;p4"/>
            <p:cNvCxnSpPr/>
            <p:nvPr/>
          </p:nvCxnSpPr>
          <p:spPr>
            <a:xfrm flipH="1">
              <a:off x="6953400" y="-25401"/>
              <a:ext cx="3790800" cy="6902400"/>
            </a:xfrm>
            <a:prstGeom prst="straightConnector1">
              <a:avLst/>
            </a:prstGeom>
            <a:noFill/>
            <a:ln cap="flat" cmpd="sng" w="9525">
              <a:solidFill>
                <a:schemeClr val="dk1"/>
              </a:solidFill>
              <a:prstDash val="solid"/>
              <a:miter lim="800000"/>
              <a:headEnd len="sm" w="sm" type="none"/>
              <a:tailEnd len="sm" w="sm"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rt">
  <p:cSld name="Chart">
    <p:bg>
      <p:bgPr>
        <a:solidFill>
          <a:schemeClr val="accent1"/>
        </a:solidFill>
      </p:bgPr>
    </p:bg>
    <p:spTree>
      <p:nvGrpSpPr>
        <p:cNvPr id="57" name="Shape 57"/>
        <p:cNvGrpSpPr/>
        <p:nvPr/>
      </p:nvGrpSpPr>
      <p:grpSpPr>
        <a:xfrm>
          <a:off x="0" y="0"/>
          <a:ext cx="0" cy="0"/>
          <a:chOff x="0" y="0"/>
          <a:chExt cx="0" cy="0"/>
        </a:xfrm>
      </p:grpSpPr>
      <p:sp>
        <p:nvSpPr>
          <p:cNvPr id="58" name="Google Shape;58;p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59" name="Google Shape;59;p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0" name="Google Shape;60;p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1" name="Google Shape;61;p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62" name="Google Shape;62;p5"/>
          <p:cNvSpPr/>
          <p:nvPr>
            <p:ph idx="2" type="chart"/>
          </p:nvPr>
        </p:nvSpPr>
        <p:spPr>
          <a:xfrm>
            <a:off x="838200" y="2111608"/>
            <a:ext cx="10515600" cy="3744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spTree>
      <p:nvGrpSpPr>
        <p:cNvPr id="63" name="Shape 63"/>
        <p:cNvGrpSpPr/>
        <p:nvPr/>
      </p:nvGrpSpPr>
      <p:grpSpPr>
        <a:xfrm>
          <a:off x="0" y="0"/>
          <a:ext cx="0" cy="0"/>
          <a:chOff x="0" y="0"/>
          <a:chExt cx="0" cy="0"/>
        </a:xfrm>
      </p:grpSpPr>
      <p:pic>
        <p:nvPicPr>
          <p:cNvPr id="64" name="Google Shape;64;p6"/>
          <p:cNvPicPr preferRelativeResize="0"/>
          <p:nvPr/>
        </p:nvPicPr>
        <p:blipFill rotWithShape="1">
          <a:blip r:embed="rId2">
            <a:alphaModFix/>
          </a:blip>
          <a:srcRect b="0" l="0" r="0" t="0"/>
          <a:stretch/>
        </p:blipFill>
        <p:spPr>
          <a:xfrm>
            <a:off x="0" y="0"/>
            <a:ext cx="5581652" cy="6858000"/>
          </a:xfrm>
          <a:prstGeom prst="rect">
            <a:avLst/>
          </a:prstGeom>
          <a:noFill/>
          <a:ln>
            <a:noFill/>
          </a:ln>
        </p:spPr>
      </p:pic>
      <p:sp>
        <p:nvSpPr>
          <p:cNvPr id="65" name="Google Shape;65;p6"/>
          <p:cNvSpPr txBox="1"/>
          <p:nvPr>
            <p:ph type="title"/>
          </p:nvPr>
        </p:nvSpPr>
        <p:spPr>
          <a:xfrm>
            <a:off x="4657724" y="2809875"/>
            <a:ext cx="6696000" cy="19098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66" name="Google Shape;66;p6"/>
          <p:cNvSpPr txBox="1"/>
          <p:nvPr>
            <p:ph idx="1" type="subTitle"/>
          </p:nvPr>
        </p:nvSpPr>
        <p:spPr>
          <a:xfrm>
            <a:off x="4657725" y="5028803"/>
            <a:ext cx="6696000" cy="3651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1000"/>
              </a:spcBef>
              <a:spcAft>
                <a:spcPts val="0"/>
              </a:spcAft>
              <a:buClr>
                <a:srgbClr val="757070"/>
              </a:buClr>
              <a:buSzPts val="1600"/>
              <a:buNone/>
              <a:defRPr sz="1600">
                <a:solidFill>
                  <a:srgbClr val="757070"/>
                </a:solidFill>
              </a:defRPr>
            </a:lvl1pPr>
            <a:lvl2pPr lvl="1" algn="ctr">
              <a:lnSpc>
                <a:spcPct val="90000"/>
              </a:lnSpc>
              <a:spcBef>
                <a:spcPts val="1600"/>
              </a:spcBef>
              <a:spcAft>
                <a:spcPts val="0"/>
              </a:spcAft>
              <a:buClr>
                <a:schemeClr val="dk1"/>
              </a:buClr>
              <a:buSzPts val="2000"/>
              <a:buNone/>
              <a:defRPr sz="2000"/>
            </a:lvl2pPr>
            <a:lvl3pPr lvl="2" algn="ctr">
              <a:lnSpc>
                <a:spcPct val="90000"/>
              </a:lnSpc>
              <a:spcBef>
                <a:spcPts val="1600"/>
              </a:spcBef>
              <a:spcAft>
                <a:spcPts val="0"/>
              </a:spcAft>
              <a:buClr>
                <a:schemeClr val="dk1"/>
              </a:buClr>
              <a:buSzPts val="1800"/>
              <a:buNone/>
              <a:defRPr sz="1800"/>
            </a:lvl3pPr>
            <a:lvl4pPr lvl="3" algn="ctr">
              <a:lnSpc>
                <a:spcPct val="90000"/>
              </a:lnSpc>
              <a:spcBef>
                <a:spcPts val="1600"/>
              </a:spcBef>
              <a:spcAft>
                <a:spcPts val="0"/>
              </a:spcAft>
              <a:buClr>
                <a:schemeClr val="dk1"/>
              </a:buClr>
              <a:buSzPts val="1600"/>
              <a:buNone/>
              <a:defRPr sz="1600"/>
            </a:lvl4pPr>
            <a:lvl5pPr lvl="4" algn="ctr">
              <a:lnSpc>
                <a:spcPct val="90000"/>
              </a:lnSpc>
              <a:spcBef>
                <a:spcPts val="1600"/>
              </a:spcBef>
              <a:spcAft>
                <a:spcPts val="0"/>
              </a:spcAft>
              <a:buClr>
                <a:schemeClr val="dk1"/>
              </a:buClr>
              <a:buSzPts val="1600"/>
              <a:buNone/>
              <a:defRPr sz="1600"/>
            </a:lvl5pPr>
            <a:lvl6pPr lvl="5" algn="ctr">
              <a:lnSpc>
                <a:spcPct val="90000"/>
              </a:lnSpc>
              <a:spcBef>
                <a:spcPts val="1600"/>
              </a:spcBef>
              <a:spcAft>
                <a:spcPts val="0"/>
              </a:spcAft>
              <a:buClr>
                <a:schemeClr val="dk1"/>
              </a:buClr>
              <a:buSzPts val="1600"/>
              <a:buNone/>
              <a:defRPr sz="1600"/>
            </a:lvl6pPr>
            <a:lvl7pPr lvl="6" algn="ctr">
              <a:lnSpc>
                <a:spcPct val="90000"/>
              </a:lnSpc>
              <a:spcBef>
                <a:spcPts val="1600"/>
              </a:spcBef>
              <a:spcAft>
                <a:spcPts val="0"/>
              </a:spcAft>
              <a:buClr>
                <a:schemeClr val="dk1"/>
              </a:buClr>
              <a:buSzPts val="1600"/>
              <a:buNone/>
              <a:defRPr sz="1600"/>
            </a:lvl7pPr>
            <a:lvl8pPr lvl="7" algn="ctr">
              <a:lnSpc>
                <a:spcPct val="90000"/>
              </a:lnSpc>
              <a:spcBef>
                <a:spcPts val="1600"/>
              </a:spcBef>
              <a:spcAft>
                <a:spcPts val="0"/>
              </a:spcAft>
              <a:buClr>
                <a:schemeClr val="dk1"/>
              </a:buClr>
              <a:buSzPts val="1600"/>
              <a:buNone/>
              <a:defRPr sz="1600"/>
            </a:lvl8pPr>
            <a:lvl9pPr lvl="8" algn="ctr">
              <a:lnSpc>
                <a:spcPct val="90000"/>
              </a:lnSpc>
              <a:spcBef>
                <a:spcPts val="1600"/>
              </a:spcBef>
              <a:spcAft>
                <a:spcPts val="1600"/>
              </a:spcAft>
              <a:buClr>
                <a:schemeClr val="dk1"/>
              </a:buClr>
              <a:buSzPts val="1600"/>
              <a:buNone/>
              <a:defRPr sz="1600"/>
            </a:lvl9pPr>
          </a:lstStyle>
          <a:p/>
        </p:txBody>
      </p:sp>
      <p:sp>
        <p:nvSpPr>
          <p:cNvPr id="67" name="Google Shape;67;p6"/>
          <p:cNvSpPr txBox="1"/>
          <p:nvPr>
            <p:ph idx="10" type="dt"/>
          </p:nvPr>
        </p:nvSpPr>
        <p:spPr>
          <a:xfrm>
            <a:off x="4676774" y="6356350"/>
            <a:ext cx="16956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8" name="Google Shape;68;p6"/>
          <p:cNvSpPr txBox="1"/>
          <p:nvPr>
            <p:ph idx="11" type="ftr"/>
          </p:nvPr>
        </p:nvSpPr>
        <p:spPr>
          <a:xfrm>
            <a:off x="6743699" y="6356350"/>
            <a:ext cx="25431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9" name="Google Shape;69;p6"/>
          <p:cNvSpPr txBox="1"/>
          <p:nvPr>
            <p:ph idx="12" type="sldNum"/>
          </p:nvPr>
        </p:nvSpPr>
        <p:spPr>
          <a:xfrm>
            <a:off x="9658350" y="6356350"/>
            <a:ext cx="1695600" cy="365100"/>
          </a:xfrm>
          <a:prstGeom prst="rect">
            <a:avLst/>
          </a:prstGeom>
          <a:noFill/>
          <a:ln>
            <a:noFill/>
          </a:ln>
        </p:spPr>
        <p:txBody>
          <a:bodyPr anchorCtr="0" anchor="ctr" bIns="45700" lIns="91425" spcFirstLastPara="1" rIns="91425" wrap="square" tIns="45700">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70" name="Google Shape;70;p6"/>
          <p:cNvCxnSpPr/>
          <p:nvPr/>
        </p:nvCxnSpPr>
        <p:spPr>
          <a:xfrm flipH="1" rot="10800000">
            <a:off x="2209800" y="0"/>
            <a:ext cx="2438400" cy="6858000"/>
          </a:xfrm>
          <a:prstGeom prst="straightConnector1">
            <a:avLst/>
          </a:prstGeom>
          <a:noFill/>
          <a:ln cap="flat" cmpd="sng" w="9525">
            <a:solidFill>
              <a:schemeClr val="dk1"/>
            </a:solidFill>
            <a:prstDash val="solid"/>
            <a:miter lim="800000"/>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71" name="Shape 71"/>
        <p:cNvGrpSpPr/>
        <p:nvPr/>
      </p:nvGrpSpPr>
      <p:grpSpPr>
        <a:xfrm>
          <a:off x="0" y="0"/>
          <a:ext cx="0" cy="0"/>
          <a:chOff x="0" y="0"/>
          <a:chExt cx="0" cy="0"/>
        </a:xfrm>
      </p:grpSpPr>
      <p:sp>
        <p:nvSpPr>
          <p:cNvPr id="72" name="Google Shape;72;p7"/>
          <p:cNvSpPr/>
          <p:nvPr/>
        </p:nvSpPr>
        <p:spPr>
          <a:xfrm flipH="1">
            <a:off x="6342900" y="3079200"/>
            <a:ext cx="5849100" cy="3778800"/>
          </a:xfrm>
          <a:prstGeom prst="rtTriangle">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3" name="Google Shape;73;p7"/>
          <p:cNvGrpSpPr/>
          <p:nvPr/>
        </p:nvGrpSpPr>
        <p:grpSpPr>
          <a:xfrm>
            <a:off x="7458691" y="5281486"/>
            <a:ext cx="3880116" cy="1576482"/>
            <a:chOff x="6917201" y="0"/>
            <a:chExt cx="2227776" cy="863400"/>
          </a:xfrm>
        </p:grpSpPr>
        <p:sp>
          <p:nvSpPr>
            <p:cNvPr id="74" name="Google Shape;74;p7"/>
            <p:cNvSpPr/>
            <p:nvPr/>
          </p:nvSpPr>
          <p:spPr>
            <a:xfrm>
              <a:off x="7641677"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7"/>
            <p:cNvSpPr/>
            <p:nvPr/>
          </p:nvSpPr>
          <p:spPr>
            <a:xfrm>
              <a:off x="7279439"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7"/>
            <p:cNvSpPr/>
            <p:nvPr/>
          </p:nvSpPr>
          <p:spPr>
            <a:xfrm>
              <a:off x="6917201"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 name="Google Shape;77;p7"/>
          <p:cNvGrpSpPr/>
          <p:nvPr/>
        </p:nvGrpSpPr>
        <p:grpSpPr>
          <a:xfrm>
            <a:off x="265762" y="3"/>
            <a:ext cx="3727291" cy="1444382"/>
            <a:chOff x="6917201" y="0"/>
            <a:chExt cx="2227776" cy="863400"/>
          </a:xfrm>
        </p:grpSpPr>
        <p:sp>
          <p:nvSpPr>
            <p:cNvPr id="78" name="Google Shape;78;p7"/>
            <p:cNvSpPr/>
            <p:nvPr/>
          </p:nvSpPr>
          <p:spPr>
            <a:xfrm>
              <a:off x="7641677"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7"/>
            <p:cNvSpPr/>
            <p:nvPr/>
          </p:nvSpPr>
          <p:spPr>
            <a:xfrm>
              <a:off x="7279439"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7"/>
            <p:cNvSpPr/>
            <p:nvPr/>
          </p:nvSpPr>
          <p:spPr>
            <a:xfrm>
              <a:off x="6917201"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 name="Google Shape;81;p7"/>
          <p:cNvSpPr txBox="1"/>
          <p:nvPr>
            <p:ph type="title"/>
          </p:nvPr>
        </p:nvSpPr>
        <p:spPr>
          <a:xfrm>
            <a:off x="2518245" y="2328133"/>
            <a:ext cx="7170000" cy="21948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Clr>
                <a:schemeClr val="dk2"/>
              </a:buClr>
              <a:buSzPts val="4300"/>
              <a:buNone/>
              <a:defRPr sz="4300">
                <a:solidFill>
                  <a:schemeClr val="dk2"/>
                </a:solidFill>
              </a:defRPr>
            </a:lvl1pPr>
            <a:lvl2pPr lvl="1" algn="ctr">
              <a:lnSpc>
                <a:spcPct val="100000"/>
              </a:lnSpc>
              <a:spcBef>
                <a:spcPts val="0"/>
              </a:spcBef>
              <a:spcAft>
                <a:spcPts val="0"/>
              </a:spcAft>
              <a:buClr>
                <a:schemeClr val="dk2"/>
              </a:buClr>
              <a:buSzPts val="4300"/>
              <a:buNone/>
              <a:defRPr sz="4300">
                <a:solidFill>
                  <a:schemeClr val="dk2"/>
                </a:solidFill>
              </a:defRPr>
            </a:lvl2pPr>
            <a:lvl3pPr lvl="2" algn="ctr">
              <a:lnSpc>
                <a:spcPct val="100000"/>
              </a:lnSpc>
              <a:spcBef>
                <a:spcPts val="0"/>
              </a:spcBef>
              <a:spcAft>
                <a:spcPts val="0"/>
              </a:spcAft>
              <a:buClr>
                <a:schemeClr val="dk2"/>
              </a:buClr>
              <a:buSzPts val="4300"/>
              <a:buNone/>
              <a:defRPr sz="4300">
                <a:solidFill>
                  <a:schemeClr val="dk2"/>
                </a:solidFill>
              </a:defRPr>
            </a:lvl3pPr>
            <a:lvl4pPr lvl="3" algn="ctr">
              <a:lnSpc>
                <a:spcPct val="100000"/>
              </a:lnSpc>
              <a:spcBef>
                <a:spcPts val="0"/>
              </a:spcBef>
              <a:spcAft>
                <a:spcPts val="0"/>
              </a:spcAft>
              <a:buClr>
                <a:schemeClr val="dk2"/>
              </a:buClr>
              <a:buSzPts val="4300"/>
              <a:buNone/>
              <a:defRPr sz="4300">
                <a:solidFill>
                  <a:schemeClr val="dk2"/>
                </a:solidFill>
              </a:defRPr>
            </a:lvl4pPr>
            <a:lvl5pPr lvl="4" algn="ctr">
              <a:lnSpc>
                <a:spcPct val="100000"/>
              </a:lnSpc>
              <a:spcBef>
                <a:spcPts val="0"/>
              </a:spcBef>
              <a:spcAft>
                <a:spcPts val="0"/>
              </a:spcAft>
              <a:buClr>
                <a:schemeClr val="dk2"/>
              </a:buClr>
              <a:buSzPts val="4300"/>
              <a:buNone/>
              <a:defRPr sz="4300">
                <a:solidFill>
                  <a:schemeClr val="dk2"/>
                </a:solidFill>
              </a:defRPr>
            </a:lvl5pPr>
            <a:lvl6pPr lvl="5" algn="ctr">
              <a:lnSpc>
                <a:spcPct val="100000"/>
              </a:lnSpc>
              <a:spcBef>
                <a:spcPts val="0"/>
              </a:spcBef>
              <a:spcAft>
                <a:spcPts val="0"/>
              </a:spcAft>
              <a:buClr>
                <a:schemeClr val="dk2"/>
              </a:buClr>
              <a:buSzPts val="4300"/>
              <a:buNone/>
              <a:defRPr sz="4300">
                <a:solidFill>
                  <a:schemeClr val="dk2"/>
                </a:solidFill>
              </a:defRPr>
            </a:lvl6pPr>
            <a:lvl7pPr lvl="6" algn="ctr">
              <a:lnSpc>
                <a:spcPct val="100000"/>
              </a:lnSpc>
              <a:spcBef>
                <a:spcPts val="0"/>
              </a:spcBef>
              <a:spcAft>
                <a:spcPts val="0"/>
              </a:spcAft>
              <a:buClr>
                <a:schemeClr val="dk2"/>
              </a:buClr>
              <a:buSzPts val="4300"/>
              <a:buNone/>
              <a:defRPr sz="4300">
                <a:solidFill>
                  <a:schemeClr val="dk2"/>
                </a:solidFill>
              </a:defRPr>
            </a:lvl7pPr>
            <a:lvl8pPr lvl="7" algn="ctr">
              <a:lnSpc>
                <a:spcPct val="100000"/>
              </a:lnSpc>
              <a:spcBef>
                <a:spcPts val="0"/>
              </a:spcBef>
              <a:spcAft>
                <a:spcPts val="0"/>
              </a:spcAft>
              <a:buClr>
                <a:schemeClr val="dk2"/>
              </a:buClr>
              <a:buSzPts val="4300"/>
              <a:buNone/>
              <a:defRPr sz="4300">
                <a:solidFill>
                  <a:schemeClr val="dk2"/>
                </a:solidFill>
              </a:defRPr>
            </a:lvl8pPr>
            <a:lvl9pPr lvl="8" algn="ctr">
              <a:lnSpc>
                <a:spcPct val="100000"/>
              </a:lnSpc>
              <a:spcBef>
                <a:spcPts val="0"/>
              </a:spcBef>
              <a:spcAft>
                <a:spcPts val="0"/>
              </a:spcAft>
              <a:buClr>
                <a:schemeClr val="dk2"/>
              </a:buClr>
              <a:buSzPts val="4300"/>
              <a:buNone/>
              <a:defRPr sz="4300">
                <a:solidFill>
                  <a:schemeClr val="dk2"/>
                </a:solidFill>
              </a:defRPr>
            </a:lvl9pPr>
          </a:lstStyle>
          <a:p/>
        </p:txBody>
      </p:sp>
      <p:sp>
        <p:nvSpPr>
          <p:cNvPr id="82" name="Google Shape;82;p7"/>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83" name="Shape 83"/>
        <p:cNvGrpSpPr/>
        <p:nvPr/>
      </p:nvGrpSpPr>
      <p:grpSpPr>
        <a:xfrm>
          <a:off x="0" y="0"/>
          <a:ext cx="0" cy="0"/>
          <a:chOff x="0" y="0"/>
          <a:chExt cx="0" cy="0"/>
        </a:xfrm>
      </p:grpSpPr>
      <p:sp>
        <p:nvSpPr>
          <p:cNvPr id="84" name="Google Shape;84;p8"/>
          <p:cNvSpPr/>
          <p:nvPr/>
        </p:nvSpPr>
        <p:spPr>
          <a:xfrm flipH="1">
            <a:off x="4776900" y="2067600"/>
            <a:ext cx="7415100" cy="4790400"/>
          </a:xfrm>
          <a:prstGeom prst="rtTriangle">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8"/>
          <p:cNvSpPr/>
          <p:nvPr/>
        </p:nvSpPr>
        <p:spPr>
          <a:xfrm>
            <a:off x="41" y="3766000"/>
            <a:ext cx="9827100" cy="30921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8"/>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8"/>
          <p:cNvSpPr txBox="1"/>
          <p:nvPr>
            <p:ph type="title"/>
          </p:nvPr>
        </p:nvSpPr>
        <p:spPr>
          <a:xfrm>
            <a:off x="1092200" y="1127467"/>
            <a:ext cx="10007700" cy="12729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88" name="Google Shape;88;p8"/>
          <p:cNvSpPr txBox="1"/>
          <p:nvPr>
            <p:ph idx="1" type="body"/>
          </p:nvPr>
        </p:nvSpPr>
        <p:spPr>
          <a:xfrm>
            <a:off x="1092200" y="2654300"/>
            <a:ext cx="4914900" cy="3264000"/>
          </a:xfrm>
          <a:prstGeom prst="rect">
            <a:avLst/>
          </a:prstGeom>
          <a:noFill/>
          <a:ln>
            <a:noFill/>
          </a:ln>
        </p:spPr>
        <p:txBody>
          <a:bodyPr anchorCtr="0" anchor="t" bIns="121900" lIns="121900" spcFirstLastPara="1" rIns="121900" wrap="square" tIns="121900">
            <a:norm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0"/>
              </a:spcBef>
              <a:spcAft>
                <a:spcPts val="0"/>
              </a:spcAft>
              <a:buSzPts val="1500"/>
              <a:buChar char="○"/>
              <a:defRPr/>
            </a:lvl2pPr>
            <a:lvl3pPr indent="-323850" lvl="2" marL="1371600" algn="l">
              <a:lnSpc>
                <a:spcPct val="115000"/>
              </a:lnSpc>
              <a:spcBef>
                <a:spcPts val="0"/>
              </a:spcBef>
              <a:spcAft>
                <a:spcPts val="0"/>
              </a:spcAft>
              <a:buSzPts val="1500"/>
              <a:buChar char="■"/>
              <a:defRPr/>
            </a:lvl3pPr>
            <a:lvl4pPr indent="-323850" lvl="3" marL="1828800" algn="l">
              <a:lnSpc>
                <a:spcPct val="115000"/>
              </a:lnSpc>
              <a:spcBef>
                <a:spcPts val="0"/>
              </a:spcBef>
              <a:spcAft>
                <a:spcPts val="0"/>
              </a:spcAft>
              <a:buSzPts val="1500"/>
              <a:buChar char="●"/>
              <a:defRPr/>
            </a:lvl4pPr>
            <a:lvl5pPr indent="-323850" lvl="4" marL="2286000" algn="l">
              <a:lnSpc>
                <a:spcPct val="115000"/>
              </a:lnSpc>
              <a:spcBef>
                <a:spcPts val="0"/>
              </a:spcBef>
              <a:spcAft>
                <a:spcPts val="0"/>
              </a:spcAft>
              <a:buSzPts val="1500"/>
              <a:buChar char="○"/>
              <a:defRPr/>
            </a:lvl5pPr>
            <a:lvl6pPr indent="-323850" lvl="5" marL="2743200" algn="l">
              <a:lnSpc>
                <a:spcPct val="115000"/>
              </a:lnSpc>
              <a:spcBef>
                <a:spcPts val="0"/>
              </a:spcBef>
              <a:spcAft>
                <a:spcPts val="0"/>
              </a:spcAft>
              <a:buSzPts val="1500"/>
              <a:buChar char="■"/>
              <a:defRPr/>
            </a:lvl6pPr>
            <a:lvl7pPr indent="-323850" lvl="6" marL="3200400" algn="l">
              <a:lnSpc>
                <a:spcPct val="115000"/>
              </a:lnSpc>
              <a:spcBef>
                <a:spcPts val="0"/>
              </a:spcBef>
              <a:spcAft>
                <a:spcPts val="0"/>
              </a:spcAft>
              <a:buSzPts val="1500"/>
              <a:buChar char="●"/>
              <a:defRPr/>
            </a:lvl7pPr>
            <a:lvl8pPr indent="-323850" lvl="7" marL="3657600" algn="l">
              <a:lnSpc>
                <a:spcPct val="115000"/>
              </a:lnSpc>
              <a:spcBef>
                <a:spcPts val="0"/>
              </a:spcBef>
              <a:spcAft>
                <a:spcPts val="0"/>
              </a:spcAft>
              <a:buSzPts val="1500"/>
              <a:buChar char="○"/>
              <a:defRPr/>
            </a:lvl8pPr>
            <a:lvl9pPr indent="-323850" lvl="8" marL="4114800" algn="l">
              <a:lnSpc>
                <a:spcPct val="115000"/>
              </a:lnSpc>
              <a:spcBef>
                <a:spcPts val="0"/>
              </a:spcBef>
              <a:spcAft>
                <a:spcPts val="0"/>
              </a:spcAft>
              <a:buSzPts val="1500"/>
              <a:buChar char="■"/>
              <a:defRPr/>
            </a:lvl9pPr>
          </a:lstStyle>
          <a:p/>
        </p:txBody>
      </p:sp>
      <p:sp>
        <p:nvSpPr>
          <p:cNvPr id="89" name="Google Shape;89;p8"/>
          <p:cNvSpPr txBox="1"/>
          <p:nvPr>
            <p:ph idx="2" type="body"/>
          </p:nvPr>
        </p:nvSpPr>
        <p:spPr>
          <a:xfrm>
            <a:off x="6184900" y="2654300"/>
            <a:ext cx="4914900" cy="3264000"/>
          </a:xfrm>
          <a:prstGeom prst="rect">
            <a:avLst/>
          </a:prstGeom>
          <a:noFill/>
          <a:ln>
            <a:noFill/>
          </a:ln>
        </p:spPr>
        <p:txBody>
          <a:bodyPr anchorCtr="0" anchor="t" bIns="121900" lIns="121900" spcFirstLastPara="1" rIns="121900" wrap="square" tIns="121900">
            <a:norm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0"/>
              </a:spcBef>
              <a:spcAft>
                <a:spcPts val="0"/>
              </a:spcAft>
              <a:buSzPts val="1500"/>
              <a:buChar char="○"/>
              <a:defRPr/>
            </a:lvl2pPr>
            <a:lvl3pPr indent="-323850" lvl="2" marL="1371600" algn="l">
              <a:lnSpc>
                <a:spcPct val="115000"/>
              </a:lnSpc>
              <a:spcBef>
                <a:spcPts val="0"/>
              </a:spcBef>
              <a:spcAft>
                <a:spcPts val="0"/>
              </a:spcAft>
              <a:buSzPts val="1500"/>
              <a:buChar char="■"/>
              <a:defRPr/>
            </a:lvl3pPr>
            <a:lvl4pPr indent="-323850" lvl="3" marL="1828800" algn="l">
              <a:lnSpc>
                <a:spcPct val="115000"/>
              </a:lnSpc>
              <a:spcBef>
                <a:spcPts val="0"/>
              </a:spcBef>
              <a:spcAft>
                <a:spcPts val="0"/>
              </a:spcAft>
              <a:buSzPts val="1500"/>
              <a:buChar char="●"/>
              <a:defRPr/>
            </a:lvl4pPr>
            <a:lvl5pPr indent="-323850" lvl="4" marL="2286000" algn="l">
              <a:lnSpc>
                <a:spcPct val="115000"/>
              </a:lnSpc>
              <a:spcBef>
                <a:spcPts val="0"/>
              </a:spcBef>
              <a:spcAft>
                <a:spcPts val="0"/>
              </a:spcAft>
              <a:buSzPts val="1500"/>
              <a:buChar char="○"/>
              <a:defRPr/>
            </a:lvl5pPr>
            <a:lvl6pPr indent="-323850" lvl="5" marL="2743200" algn="l">
              <a:lnSpc>
                <a:spcPct val="115000"/>
              </a:lnSpc>
              <a:spcBef>
                <a:spcPts val="0"/>
              </a:spcBef>
              <a:spcAft>
                <a:spcPts val="0"/>
              </a:spcAft>
              <a:buSzPts val="1500"/>
              <a:buChar char="■"/>
              <a:defRPr/>
            </a:lvl6pPr>
            <a:lvl7pPr indent="-323850" lvl="6" marL="3200400" algn="l">
              <a:lnSpc>
                <a:spcPct val="115000"/>
              </a:lnSpc>
              <a:spcBef>
                <a:spcPts val="0"/>
              </a:spcBef>
              <a:spcAft>
                <a:spcPts val="0"/>
              </a:spcAft>
              <a:buSzPts val="1500"/>
              <a:buChar char="●"/>
              <a:defRPr/>
            </a:lvl7pPr>
            <a:lvl8pPr indent="-323850" lvl="7" marL="3657600" algn="l">
              <a:lnSpc>
                <a:spcPct val="115000"/>
              </a:lnSpc>
              <a:spcBef>
                <a:spcPts val="0"/>
              </a:spcBef>
              <a:spcAft>
                <a:spcPts val="0"/>
              </a:spcAft>
              <a:buSzPts val="1500"/>
              <a:buChar char="○"/>
              <a:defRPr/>
            </a:lvl8pPr>
            <a:lvl9pPr indent="-323850" lvl="8" marL="4114800" algn="l">
              <a:lnSpc>
                <a:spcPct val="115000"/>
              </a:lnSpc>
              <a:spcBef>
                <a:spcPts val="0"/>
              </a:spcBef>
              <a:spcAft>
                <a:spcPts val="0"/>
              </a:spcAft>
              <a:buSzPts val="1500"/>
              <a:buChar char="■"/>
              <a:defRPr/>
            </a:lvl9pPr>
          </a:lstStyle>
          <a:p/>
        </p:txBody>
      </p:sp>
      <p:sp>
        <p:nvSpPr>
          <p:cNvPr id="90" name="Google Shape;90;p8"/>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91" name="Shape 91"/>
        <p:cNvGrpSpPr/>
        <p:nvPr/>
      </p:nvGrpSpPr>
      <p:grpSpPr>
        <a:xfrm>
          <a:off x="0" y="0"/>
          <a:ext cx="0" cy="0"/>
          <a:chOff x="0" y="0"/>
          <a:chExt cx="0" cy="0"/>
        </a:xfrm>
      </p:grpSpPr>
      <p:sp>
        <p:nvSpPr>
          <p:cNvPr id="92" name="Google Shape;92;p9"/>
          <p:cNvSpPr/>
          <p:nvPr/>
        </p:nvSpPr>
        <p:spPr>
          <a:xfrm flipH="1">
            <a:off x="4776900" y="2067600"/>
            <a:ext cx="7415100" cy="4790400"/>
          </a:xfrm>
          <a:prstGeom prst="rtTriangle">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9"/>
          <p:cNvSpPr/>
          <p:nvPr/>
        </p:nvSpPr>
        <p:spPr>
          <a:xfrm>
            <a:off x="41" y="3766000"/>
            <a:ext cx="9827100" cy="30921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9"/>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9"/>
          <p:cNvSpPr txBox="1"/>
          <p:nvPr>
            <p:ph type="title"/>
          </p:nvPr>
        </p:nvSpPr>
        <p:spPr>
          <a:xfrm>
            <a:off x="1092150" y="584673"/>
            <a:ext cx="10007700" cy="9408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96" name="Google Shape;96;p9"/>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97" name="Shape 97"/>
        <p:cNvGrpSpPr/>
        <p:nvPr/>
      </p:nvGrpSpPr>
      <p:grpSpPr>
        <a:xfrm>
          <a:off x="0" y="0"/>
          <a:ext cx="0" cy="0"/>
          <a:chOff x="0" y="0"/>
          <a:chExt cx="0" cy="0"/>
        </a:xfrm>
      </p:grpSpPr>
      <p:sp>
        <p:nvSpPr>
          <p:cNvPr id="98" name="Google Shape;98;p10"/>
          <p:cNvSpPr/>
          <p:nvPr/>
        </p:nvSpPr>
        <p:spPr>
          <a:xfrm flipH="1">
            <a:off x="4776900" y="2067600"/>
            <a:ext cx="7415100" cy="4790400"/>
          </a:xfrm>
          <a:prstGeom prst="rtTriangle">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0"/>
          <p:cNvSpPr/>
          <p:nvPr/>
        </p:nvSpPr>
        <p:spPr>
          <a:xfrm>
            <a:off x="41" y="3766000"/>
            <a:ext cx="9827100" cy="3092100"/>
          </a:xfrm>
          <a:prstGeom prst="rtTriangle">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0"/>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0"/>
          <p:cNvSpPr txBox="1"/>
          <p:nvPr>
            <p:ph type="title"/>
          </p:nvPr>
        </p:nvSpPr>
        <p:spPr>
          <a:xfrm>
            <a:off x="1092200" y="1127467"/>
            <a:ext cx="4945500" cy="18441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02" name="Google Shape;102;p10"/>
          <p:cNvSpPr txBox="1"/>
          <p:nvPr>
            <p:ph idx="1" type="body"/>
          </p:nvPr>
        </p:nvSpPr>
        <p:spPr>
          <a:xfrm>
            <a:off x="1107600" y="3092067"/>
            <a:ext cx="4945500" cy="2826300"/>
          </a:xfrm>
          <a:prstGeom prst="rect">
            <a:avLst/>
          </a:prstGeom>
          <a:noFill/>
          <a:ln>
            <a:noFill/>
          </a:ln>
        </p:spPr>
        <p:txBody>
          <a:bodyPr anchorCtr="0" anchor="t" bIns="121900" lIns="121900" spcFirstLastPara="1" rIns="121900" wrap="square" tIns="121900">
            <a:norm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0"/>
              </a:spcBef>
              <a:spcAft>
                <a:spcPts val="0"/>
              </a:spcAft>
              <a:buSzPts val="1500"/>
              <a:buChar char="○"/>
              <a:defRPr/>
            </a:lvl2pPr>
            <a:lvl3pPr indent="-323850" lvl="2" marL="1371600" algn="l">
              <a:lnSpc>
                <a:spcPct val="115000"/>
              </a:lnSpc>
              <a:spcBef>
                <a:spcPts val="0"/>
              </a:spcBef>
              <a:spcAft>
                <a:spcPts val="0"/>
              </a:spcAft>
              <a:buSzPts val="1500"/>
              <a:buChar char="■"/>
              <a:defRPr/>
            </a:lvl3pPr>
            <a:lvl4pPr indent="-323850" lvl="3" marL="1828800" algn="l">
              <a:lnSpc>
                <a:spcPct val="115000"/>
              </a:lnSpc>
              <a:spcBef>
                <a:spcPts val="0"/>
              </a:spcBef>
              <a:spcAft>
                <a:spcPts val="0"/>
              </a:spcAft>
              <a:buSzPts val="1500"/>
              <a:buChar char="●"/>
              <a:defRPr/>
            </a:lvl4pPr>
            <a:lvl5pPr indent="-323850" lvl="4" marL="2286000" algn="l">
              <a:lnSpc>
                <a:spcPct val="115000"/>
              </a:lnSpc>
              <a:spcBef>
                <a:spcPts val="0"/>
              </a:spcBef>
              <a:spcAft>
                <a:spcPts val="0"/>
              </a:spcAft>
              <a:buSzPts val="1500"/>
              <a:buChar char="○"/>
              <a:defRPr/>
            </a:lvl5pPr>
            <a:lvl6pPr indent="-323850" lvl="5" marL="2743200" algn="l">
              <a:lnSpc>
                <a:spcPct val="115000"/>
              </a:lnSpc>
              <a:spcBef>
                <a:spcPts val="0"/>
              </a:spcBef>
              <a:spcAft>
                <a:spcPts val="0"/>
              </a:spcAft>
              <a:buSzPts val="1500"/>
              <a:buChar char="■"/>
              <a:defRPr/>
            </a:lvl6pPr>
            <a:lvl7pPr indent="-323850" lvl="6" marL="3200400" algn="l">
              <a:lnSpc>
                <a:spcPct val="115000"/>
              </a:lnSpc>
              <a:spcBef>
                <a:spcPts val="0"/>
              </a:spcBef>
              <a:spcAft>
                <a:spcPts val="0"/>
              </a:spcAft>
              <a:buSzPts val="1500"/>
              <a:buChar char="●"/>
              <a:defRPr/>
            </a:lvl7pPr>
            <a:lvl8pPr indent="-323850" lvl="7" marL="3657600" algn="l">
              <a:lnSpc>
                <a:spcPct val="115000"/>
              </a:lnSpc>
              <a:spcBef>
                <a:spcPts val="0"/>
              </a:spcBef>
              <a:spcAft>
                <a:spcPts val="0"/>
              </a:spcAft>
              <a:buSzPts val="1500"/>
              <a:buChar char="○"/>
              <a:defRPr/>
            </a:lvl8pPr>
            <a:lvl9pPr indent="-323850" lvl="8" marL="4114800" algn="l">
              <a:lnSpc>
                <a:spcPct val="115000"/>
              </a:lnSpc>
              <a:spcBef>
                <a:spcPts val="0"/>
              </a:spcBef>
              <a:spcAft>
                <a:spcPts val="0"/>
              </a:spcAft>
              <a:buSzPts val="1500"/>
              <a:buChar char="■"/>
              <a:defRPr/>
            </a:lvl9pPr>
          </a:lstStyle>
          <a:p/>
        </p:txBody>
      </p:sp>
      <p:sp>
        <p:nvSpPr>
          <p:cNvPr id="103" name="Google Shape;103;p10"/>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15650" y="718617"/>
            <a:ext cx="11360700" cy="763500"/>
          </a:xfrm>
          <a:prstGeom prst="rect">
            <a:avLst/>
          </a:prstGeom>
          <a:noFill/>
          <a:ln>
            <a:noFill/>
          </a:ln>
        </p:spPr>
        <p:txBody>
          <a:bodyPr anchorCtr="0" anchor="t" bIns="121900" lIns="121900" spcFirstLastPara="1" rIns="121900" wrap="square" tIns="121900">
            <a:normAutofit/>
          </a:bodyPr>
          <a:lstStyle>
            <a:lvl1pPr lvl="0" marR="0" rtl="0" algn="l">
              <a:lnSpc>
                <a:spcPct val="100000"/>
              </a:lnSpc>
              <a:spcBef>
                <a:spcPts val="0"/>
              </a:spcBef>
              <a:spcAft>
                <a:spcPts val="0"/>
              </a:spcAft>
              <a:buClr>
                <a:schemeClr val="lt1"/>
              </a:buClr>
              <a:buSzPts val="3700"/>
              <a:buFont typeface="Nunito"/>
              <a:buNone/>
              <a:defRPr b="0" i="0" sz="3700" u="none" cap="none" strike="noStrike">
                <a:solidFill>
                  <a:schemeClr val="lt1"/>
                </a:solidFill>
                <a:latin typeface="Nunito"/>
                <a:ea typeface="Nunito"/>
                <a:cs typeface="Nunito"/>
                <a:sym typeface="Nunito"/>
              </a:defRPr>
            </a:lvl1pPr>
            <a:lvl2pPr lvl="1" marR="0" rtl="0" algn="l">
              <a:lnSpc>
                <a:spcPct val="100000"/>
              </a:lnSpc>
              <a:spcBef>
                <a:spcPts val="0"/>
              </a:spcBef>
              <a:spcAft>
                <a:spcPts val="0"/>
              </a:spcAft>
              <a:buClr>
                <a:schemeClr val="lt1"/>
              </a:buClr>
              <a:buSzPts val="3700"/>
              <a:buFont typeface="Nunito"/>
              <a:buNone/>
              <a:defRPr b="0" i="0" sz="3700" u="none" cap="none" strike="noStrike">
                <a:solidFill>
                  <a:schemeClr val="lt1"/>
                </a:solidFill>
                <a:latin typeface="Nunito"/>
                <a:ea typeface="Nunito"/>
                <a:cs typeface="Nunito"/>
                <a:sym typeface="Nunito"/>
              </a:defRPr>
            </a:lvl2pPr>
            <a:lvl3pPr lvl="2" marR="0" rtl="0" algn="l">
              <a:lnSpc>
                <a:spcPct val="100000"/>
              </a:lnSpc>
              <a:spcBef>
                <a:spcPts val="0"/>
              </a:spcBef>
              <a:spcAft>
                <a:spcPts val="0"/>
              </a:spcAft>
              <a:buClr>
                <a:schemeClr val="lt1"/>
              </a:buClr>
              <a:buSzPts val="3700"/>
              <a:buFont typeface="Nunito"/>
              <a:buNone/>
              <a:defRPr b="0" i="0" sz="3700" u="none" cap="none" strike="noStrike">
                <a:solidFill>
                  <a:schemeClr val="lt1"/>
                </a:solidFill>
                <a:latin typeface="Nunito"/>
                <a:ea typeface="Nunito"/>
                <a:cs typeface="Nunito"/>
                <a:sym typeface="Nunito"/>
              </a:defRPr>
            </a:lvl3pPr>
            <a:lvl4pPr lvl="3" marR="0" rtl="0" algn="l">
              <a:lnSpc>
                <a:spcPct val="100000"/>
              </a:lnSpc>
              <a:spcBef>
                <a:spcPts val="0"/>
              </a:spcBef>
              <a:spcAft>
                <a:spcPts val="0"/>
              </a:spcAft>
              <a:buClr>
                <a:schemeClr val="lt1"/>
              </a:buClr>
              <a:buSzPts val="3700"/>
              <a:buFont typeface="Nunito"/>
              <a:buNone/>
              <a:defRPr b="0" i="0" sz="3700" u="none" cap="none" strike="noStrike">
                <a:solidFill>
                  <a:schemeClr val="lt1"/>
                </a:solidFill>
                <a:latin typeface="Nunito"/>
                <a:ea typeface="Nunito"/>
                <a:cs typeface="Nunito"/>
                <a:sym typeface="Nunito"/>
              </a:defRPr>
            </a:lvl4pPr>
            <a:lvl5pPr lvl="4" marR="0" rtl="0" algn="l">
              <a:lnSpc>
                <a:spcPct val="100000"/>
              </a:lnSpc>
              <a:spcBef>
                <a:spcPts val="0"/>
              </a:spcBef>
              <a:spcAft>
                <a:spcPts val="0"/>
              </a:spcAft>
              <a:buClr>
                <a:schemeClr val="lt1"/>
              </a:buClr>
              <a:buSzPts val="3700"/>
              <a:buFont typeface="Nunito"/>
              <a:buNone/>
              <a:defRPr b="0" i="0" sz="3700" u="none" cap="none" strike="noStrike">
                <a:solidFill>
                  <a:schemeClr val="lt1"/>
                </a:solidFill>
                <a:latin typeface="Nunito"/>
                <a:ea typeface="Nunito"/>
                <a:cs typeface="Nunito"/>
                <a:sym typeface="Nunito"/>
              </a:defRPr>
            </a:lvl5pPr>
            <a:lvl6pPr lvl="5" marR="0" rtl="0" algn="l">
              <a:lnSpc>
                <a:spcPct val="100000"/>
              </a:lnSpc>
              <a:spcBef>
                <a:spcPts val="0"/>
              </a:spcBef>
              <a:spcAft>
                <a:spcPts val="0"/>
              </a:spcAft>
              <a:buClr>
                <a:schemeClr val="lt1"/>
              </a:buClr>
              <a:buSzPts val="3700"/>
              <a:buFont typeface="Nunito"/>
              <a:buNone/>
              <a:defRPr b="0" i="0" sz="3700" u="none" cap="none" strike="noStrike">
                <a:solidFill>
                  <a:schemeClr val="lt1"/>
                </a:solidFill>
                <a:latin typeface="Nunito"/>
                <a:ea typeface="Nunito"/>
                <a:cs typeface="Nunito"/>
                <a:sym typeface="Nunito"/>
              </a:defRPr>
            </a:lvl6pPr>
            <a:lvl7pPr lvl="6" marR="0" rtl="0" algn="l">
              <a:lnSpc>
                <a:spcPct val="100000"/>
              </a:lnSpc>
              <a:spcBef>
                <a:spcPts val="0"/>
              </a:spcBef>
              <a:spcAft>
                <a:spcPts val="0"/>
              </a:spcAft>
              <a:buClr>
                <a:schemeClr val="lt1"/>
              </a:buClr>
              <a:buSzPts val="3700"/>
              <a:buFont typeface="Nunito"/>
              <a:buNone/>
              <a:defRPr b="0" i="0" sz="3700" u="none" cap="none" strike="noStrike">
                <a:solidFill>
                  <a:schemeClr val="lt1"/>
                </a:solidFill>
                <a:latin typeface="Nunito"/>
                <a:ea typeface="Nunito"/>
                <a:cs typeface="Nunito"/>
                <a:sym typeface="Nunito"/>
              </a:defRPr>
            </a:lvl7pPr>
            <a:lvl8pPr lvl="7" marR="0" rtl="0" algn="l">
              <a:lnSpc>
                <a:spcPct val="100000"/>
              </a:lnSpc>
              <a:spcBef>
                <a:spcPts val="0"/>
              </a:spcBef>
              <a:spcAft>
                <a:spcPts val="0"/>
              </a:spcAft>
              <a:buClr>
                <a:schemeClr val="lt1"/>
              </a:buClr>
              <a:buSzPts val="3700"/>
              <a:buFont typeface="Nunito"/>
              <a:buNone/>
              <a:defRPr b="0" i="0" sz="3700" u="none" cap="none" strike="noStrike">
                <a:solidFill>
                  <a:schemeClr val="lt1"/>
                </a:solidFill>
                <a:latin typeface="Nunito"/>
                <a:ea typeface="Nunito"/>
                <a:cs typeface="Nunito"/>
                <a:sym typeface="Nunito"/>
              </a:defRPr>
            </a:lvl8pPr>
            <a:lvl9pPr lvl="8" marR="0" rtl="0" algn="l">
              <a:lnSpc>
                <a:spcPct val="100000"/>
              </a:lnSpc>
              <a:spcBef>
                <a:spcPts val="0"/>
              </a:spcBef>
              <a:spcAft>
                <a:spcPts val="0"/>
              </a:spcAft>
              <a:buClr>
                <a:schemeClr val="lt1"/>
              </a:buClr>
              <a:buSzPts val="3700"/>
              <a:buFont typeface="Nunito"/>
              <a:buNone/>
              <a:defRPr b="0" i="0" sz="3700" u="none" cap="none" strike="noStrike">
                <a:solidFill>
                  <a:schemeClr val="lt1"/>
                </a:solidFill>
                <a:latin typeface="Nunito"/>
                <a:ea typeface="Nunito"/>
                <a:cs typeface="Nunito"/>
                <a:sym typeface="Nunito"/>
              </a:defRPr>
            </a:lvl9pPr>
          </a:lstStyle>
          <a:p/>
        </p:txBody>
      </p:sp>
      <p:sp>
        <p:nvSpPr>
          <p:cNvPr id="11" name="Google Shape;11;p1"/>
          <p:cNvSpPr txBox="1"/>
          <p:nvPr>
            <p:ph idx="1" type="body"/>
          </p:nvPr>
        </p:nvSpPr>
        <p:spPr>
          <a:xfrm>
            <a:off x="415650" y="1724533"/>
            <a:ext cx="11360700" cy="4521600"/>
          </a:xfrm>
          <a:prstGeom prst="rect">
            <a:avLst/>
          </a:prstGeom>
          <a:noFill/>
          <a:ln>
            <a:noFill/>
          </a:ln>
        </p:spPr>
        <p:txBody>
          <a:bodyPr anchorCtr="0" anchor="t" bIns="121900" lIns="121900" spcFirstLastPara="1" rIns="121900" wrap="square" tIns="121900">
            <a:normAutofit/>
          </a:bodyPr>
          <a:lstStyle>
            <a:lvl1pPr indent="-336550" lvl="0" marL="457200" marR="0" rtl="0" algn="l">
              <a:lnSpc>
                <a:spcPct val="115000"/>
              </a:lnSpc>
              <a:spcBef>
                <a:spcPts val="0"/>
              </a:spcBef>
              <a:spcAft>
                <a:spcPts val="0"/>
              </a:spcAft>
              <a:buClr>
                <a:schemeClr val="dk2"/>
              </a:buClr>
              <a:buSzPts val="1700"/>
              <a:buFont typeface="Calibri"/>
              <a:buChar char="●"/>
              <a:defRPr b="0" i="0" sz="1700" u="none" cap="none" strike="noStrike">
                <a:solidFill>
                  <a:schemeClr val="dk2"/>
                </a:solidFill>
                <a:latin typeface="Calibri"/>
                <a:ea typeface="Calibri"/>
                <a:cs typeface="Calibri"/>
                <a:sym typeface="Calibri"/>
              </a:defRPr>
            </a:lvl1pPr>
            <a:lvl2pPr indent="-323850" lvl="1" marL="914400" marR="0" rtl="0" algn="l">
              <a:lnSpc>
                <a:spcPct val="115000"/>
              </a:lnSpc>
              <a:spcBef>
                <a:spcPts val="0"/>
              </a:spcBef>
              <a:spcAft>
                <a:spcPts val="0"/>
              </a:spcAft>
              <a:buClr>
                <a:schemeClr val="dk2"/>
              </a:buClr>
              <a:buSzPts val="1500"/>
              <a:buFont typeface="Calibri"/>
              <a:buChar char="○"/>
              <a:defRPr b="0" i="0" sz="1500" u="none" cap="none" strike="noStrike">
                <a:solidFill>
                  <a:schemeClr val="dk2"/>
                </a:solidFill>
                <a:latin typeface="Calibri"/>
                <a:ea typeface="Calibri"/>
                <a:cs typeface="Calibri"/>
                <a:sym typeface="Calibri"/>
              </a:defRPr>
            </a:lvl2pPr>
            <a:lvl3pPr indent="-323850" lvl="2" marL="1371600" marR="0" rtl="0" algn="l">
              <a:lnSpc>
                <a:spcPct val="115000"/>
              </a:lnSpc>
              <a:spcBef>
                <a:spcPts val="0"/>
              </a:spcBef>
              <a:spcAft>
                <a:spcPts val="0"/>
              </a:spcAft>
              <a:buClr>
                <a:schemeClr val="dk2"/>
              </a:buClr>
              <a:buSzPts val="1500"/>
              <a:buFont typeface="Calibri"/>
              <a:buChar char="■"/>
              <a:defRPr b="0" i="0" sz="1500" u="none" cap="none" strike="noStrike">
                <a:solidFill>
                  <a:schemeClr val="dk2"/>
                </a:solidFill>
                <a:latin typeface="Calibri"/>
                <a:ea typeface="Calibri"/>
                <a:cs typeface="Calibri"/>
                <a:sym typeface="Calibri"/>
              </a:defRPr>
            </a:lvl3pPr>
            <a:lvl4pPr indent="-323850" lvl="3" marL="1828800" marR="0" rtl="0" algn="l">
              <a:lnSpc>
                <a:spcPct val="115000"/>
              </a:lnSpc>
              <a:spcBef>
                <a:spcPts val="0"/>
              </a:spcBef>
              <a:spcAft>
                <a:spcPts val="0"/>
              </a:spcAft>
              <a:buClr>
                <a:schemeClr val="dk2"/>
              </a:buClr>
              <a:buSzPts val="1500"/>
              <a:buFont typeface="Calibri"/>
              <a:buChar char="●"/>
              <a:defRPr b="0" i="0" sz="1500" u="none" cap="none" strike="noStrike">
                <a:solidFill>
                  <a:schemeClr val="dk2"/>
                </a:solidFill>
                <a:latin typeface="Calibri"/>
                <a:ea typeface="Calibri"/>
                <a:cs typeface="Calibri"/>
                <a:sym typeface="Calibri"/>
              </a:defRPr>
            </a:lvl4pPr>
            <a:lvl5pPr indent="-323850" lvl="4" marL="2286000" marR="0" rtl="0" algn="l">
              <a:lnSpc>
                <a:spcPct val="115000"/>
              </a:lnSpc>
              <a:spcBef>
                <a:spcPts val="0"/>
              </a:spcBef>
              <a:spcAft>
                <a:spcPts val="0"/>
              </a:spcAft>
              <a:buClr>
                <a:schemeClr val="dk2"/>
              </a:buClr>
              <a:buSzPts val="1500"/>
              <a:buFont typeface="Calibri"/>
              <a:buChar char="○"/>
              <a:defRPr b="0" i="0" sz="1500" u="none" cap="none" strike="noStrike">
                <a:solidFill>
                  <a:schemeClr val="dk2"/>
                </a:solidFill>
                <a:latin typeface="Calibri"/>
                <a:ea typeface="Calibri"/>
                <a:cs typeface="Calibri"/>
                <a:sym typeface="Calibri"/>
              </a:defRPr>
            </a:lvl5pPr>
            <a:lvl6pPr indent="-323850" lvl="5" marL="2743200" marR="0" rtl="0" algn="l">
              <a:lnSpc>
                <a:spcPct val="115000"/>
              </a:lnSpc>
              <a:spcBef>
                <a:spcPts val="0"/>
              </a:spcBef>
              <a:spcAft>
                <a:spcPts val="0"/>
              </a:spcAft>
              <a:buClr>
                <a:schemeClr val="dk2"/>
              </a:buClr>
              <a:buSzPts val="1500"/>
              <a:buFont typeface="Calibri"/>
              <a:buChar char="■"/>
              <a:defRPr b="0" i="0" sz="1500" u="none" cap="none" strike="noStrike">
                <a:solidFill>
                  <a:schemeClr val="dk2"/>
                </a:solidFill>
                <a:latin typeface="Calibri"/>
                <a:ea typeface="Calibri"/>
                <a:cs typeface="Calibri"/>
                <a:sym typeface="Calibri"/>
              </a:defRPr>
            </a:lvl6pPr>
            <a:lvl7pPr indent="-323850" lvl="6" marL="3200400" marR="0" rtl="0" algn="l">
              <a:lnSpc>
                <a:spcPct val="115000"/>
              </a:lnSpc>
              <a:spcBef>
                <a:spcPts val="0"/>
              </a:spcBef>
              <a:spcAft>
                <a:spcPts val="0"/>
              </a:spcAft>
              <a:buClr>
                <a:schemeClr val="dk2"/>
              </a:buClr>
              <a:buSzPts val="1500"/>
              <a:buFont typeface="Calibri"/>
              <a:buChar char="●"/>
              <a:defRPr b="0" i="0" sz="1500" u="none" cap="none" strike="noStrike">
                <a:solidFill>
                  <a:schemeClr val="dk2"/>
                </a:solidFill>
                <a:latin typeface="Calibri"/>
                <a:ea typeface="Calibri"/>
                <a:cs typeface="Calibri"/>
                <a:sym typeface="Calibri"/>
              </a:defRPr>
            </a:lvl7pPr>
            <a:lvl8pPr indent="-323850" lvl="7" marL="3657600" marR="0" rtl="0" algn="l">
              <a:lnSpc>
                <a:spcPct val="115000"/>
              </a:lnSpc>
              <a:spcBef>
                <a:spcPts val="0"/>
              </a:spcBef>
              <a:spcAft>
                <a:spcPts val="0"/>
              </a:spcAft>
              <a:buClr>
                <a:schemeClr val="dk2"/>
              </a:buClr>
              <a:buSzPts val="1500"/>
              <a:buFont typeface="Calibri"/>
              <a:buChar char="○"/>
              <a:defRPr b="0" i="0" sz="1500" u="none" cap="none" strike="noStrike">
                <a:solidFill>
                  <a:schemeClr val="dk2"/>
                </a:solidFill>
                <a:latin typeface="Calibri"/>
                <a:ea typeface="Calibri"/>
                <a:cs typeface="Calibri"/>
                <a:sym typeface="Calibri"/>
              </a:defRPr>
            </a:lvl8pPr>
            <a:lvl9pPr indent="-323850" lvl="8" marL="4114800" marR="0" rtl="0" algn="l">
              <a:lnSpc>
                <a:spcPct val="115000"/>
              </a:lnSpc>
              <a:spcBef>
                <a:spcPts val="0"/>
              </a:spcBef>
              <a:spcAft>
                <a:spcPts val="0"/>
              </a:spcAft>
              <a:buClr>
                <a:schemeClr val="dk2"/>
              </a:buClr>
              <a:buSzPts val="1500"/>
              <a:buFont typeface="Calibri"/>
              <a:buChar char="■"/>
              <a:defRPr b="0" i="0" sz="1500" u="none" cap="none" strike="noStrike">
                <a:solidFill>
                  <a:schemeClr val="dk2"/>
                </a:solidFill>
                <a:latin typeface="Calibri"/>
                <a:ea typeface="Calibri"/>
                <a:cs typeface="Calibri"/>
                <a:sym typeface="Calibri"/>
              </a:defRPr>
            </a:lvl9pPr>
          </a:lstStyle>
          <a:p/>
        </p:txBody>
      </p:sp>
      <p:sp>
        <p:nvSpPr>
          <p:cNvPr id="12" name="Google Shape;12;p1"/>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link.springer.com/article/10.1007/s10207-022-00625-3" TargetMode="External"/><Relationship Id="rId4" Type="http://schemas.openxmlformats.org/officeDocument/2006/relationships/hyperlink" Target="https://iopscience.iop.org/article/10.1088/1757-899X/1099/1/012040/pd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www.sciencedirect.com/science/article/pii/S0169023X22001094" TargetMode="External"/><Relationship Id="rId4" Type="http://schemas.openxmlformats.org/officeDocument/2006/relationships/hyperlink" Target="https://www.ncbi.nlm.nih.gov/pmc/articles/PMC9399980/"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1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2.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 Id="rId3"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 Id="rId3" Type="http://schemas.openxmlformats.org/officeDocument/2006/relationships/image" Target="../media/image21.png"/><Relationship Id="rId4" Type="http://schemas.openxmlformats.org/officeDocument/2006/relationships/image" Target="../media/image3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image" Target="../media/image24.png"/><Relationship Id="rId4" Type="http://schemas.openxmlformats.org/officeDocument/2006/relationships/image" Target="../media/image2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 Id="rId3" Type="http://schemas.openxmlformats.org/officeDocument/2006/relationships/image" Target="../media/image23.png"/><Relationship Id="rId4" Type="http://schemas.openxmlformats.org/officeDocument/2006/relationships/image" Target="../media/image3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 Id="rId3" Type="http://schemas.openxmlformats.org/officeDocument/2006/relationships/image" Target="../media/image13.png"/><Relationship Id="rId4" Type="http://schemas.openxmlformats.org/officeDocument/2006/relationships/image" Target="../media/image1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1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9.png"/><Relationship Id="rId4" Type="http://schemas.openxmlformats.org/officeDocument/2006/relationships/image" Target="../media/image2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6.png"/><Relationship Id="rId4" Type="http://schemas.openxmlformats.org/officeDocument/2006/relationships/image" Target="../media/image22.png"/><Relationship Id="rId5" Type="http://schemas.openxmlformats.org/officeDocument/2006/relationships/image" Target="../media/image2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1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22.png"/><Relationship Id="rId4" Type="http://schemas.openxmlformats.org/officeDocument/2006/relationships/image" Target="../media/image25.png"/><Relationship Id="rId5" Type="http://schemas.openxmlformats.org/officeDocument/2006/relationships/image" Target="../media/image3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27.png"/><Relationship Id="rId4" Type="http://schemas.openxmlformats.org/officeDocument/2006/relationships/image" Target="../media/image3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2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30.png"/><Relationship Id="rId4" Type="http://schemas.openxmlformats.org/officeDocument/2006/relationships/image" Target="../media/image2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22.png"/><Relationship Id="rId4" Type="http://schemas.openxmlformats.org/officeDocument/2006/relationships/image" Target="../media/image34.png"/><Relationship Id="rId5" Type="http://schemas.openxmlformats.org/officeDocument/2006/relationships/image" Target="../media/image4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22.png"/><Relationship Id="rId4" Type="http://schemas.openxmlformats.org/officeDocument/2006/relationships/image" Target="../media/image44.png"/><Relationship Id="rId5" Type="http://schemas.openxmlformats.org/officeDocument/2006/relationships/image" Target="../media/image39.png"/><Relationship Id="rId6" Type="http://schemas.openxmlformats.org/officeDocument/2006/relationships/image" Target="../media/image4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22.png"/><Relationship Id="rId4" Type="http://schemas.openxmlformats.org/officeDocument/2006/relationships/image" Target="../media/image44.png"/><Relationship Id="rId5" Type="http://schemas.openxmlformats.org/officeDocument/2006/relationships/image" Target="../media/image37.png"/><Relationship Id="rId6" Type="http://schemas.openxmlformats.org/officeDocument/2006/relationships/image" Target="../media/image42.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4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40.png"/><Relationship Id="rId4" Type="http://schemas.openxmlformats.org/officeDocument/2006/relationships/image" Target="../media/image46.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38.png"/><Relationship Id="rId4" Type="http://schemas.openxmlformats.org/officeDocument/2006/relationships/image" Target="../media/image4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ctrTitle"/>
          </p:nvPr>
        </p:nvSpPr>
        <p:spPr>
          <a:xfrm>
            <a:off x="2478271" y="2430444"/>
            <a:ext cx="7148400" cy="19308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rgbClr val="000000"/>
              </a:buClr>
              <a:buSzPts val="4444"/>
              <a:buFont typeface="Arial"/>
              <a:buNone/>
            </a:pPr>
            <a:r>
              <a:rPr b="1" lang="en-US" sz="2665">
                <a:solidFill>
                  <a:srgbClr val="000000"/>
                </a:solidFill>
                <a:latin typeface="Arial"/>
                <a:ea typeface="Arial"/>
                <a:cs typeface="Arial"/>
                <a:sym typeface="Arial"/>
              </a:rPr>
              <a:t>Exploring the Use of Machine Learning and Natural Language Processing Techniques for</a:t>
            </a:r>
            <a:br>
              <a:rPr b="1" lang="en-US" sz="2665">
                <a:solidFill>
                  <a:srgbClr val="000000"/>
                </a:solidFill>
                <a:latin typeface="Arial"/>
                <a:ea typeface="Arial"/>
                <a:cs typeface="Arial"/>
                <a:sym typeface="Arial"/>
              </a:rPr>
            </a:br>
            <a:r>
              <a:rPr b="1" lang="en-US" sz="2665">
                <a:solidFill>
                  <a:srgbClr val="000000"/>
                </a:solidFill>
                <a:latin typeface="Arial"/>
                <a:ea typeface="Arial"/>
                <a:cs typeface="Arial"/>
                <a:sym typeface="Arial"/>
              </a:rPr>
              <a:t>Fake News Detection on Reddit </a:t>
            </a:r>
            <a:endParaRPr sz="4500"/>
          </a:p>
        </p:txBody>
      </p:sp>
      <p:sp>
        <p:nvSpPr>
          <p:cNvPr id="156" name="Google Shape;156;p16"/>
          <p:cNvSpPr txBox="1"/>
          <p:nvPr>
            <p:ph idx="1" type="subTitle"/>
          </p:nvPr>
        </p:nvSpPr>
        <p:spPr>
          <a:xfrm>
            <a:off x="2478267" y="4550878"/>
            <a:ext cx="7148400" cy="6969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Clr>
                <a:schemeClr val="dk1"/>
              </a:buClr>
              <a:buSzPts val="1600"/>
              <a:buNone/>
            </a:pPr>
            <a:r>
              <a:rPr lang="en-US"/>
              <a:t>Ashritha Kumari , Dhrumil Shah, Prudhvi Ch, Shashank Reddy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5"/>
          <p:cNvSpPr txBox="1"/>
          <p:nvPr>
            <p:ph type="title"/>
          </p:nvPr>
        </p:nvSpPr>
        <p:spPr>
          <a:xfrm>
            <a:off x="1092075" y="626451"/>
            <a:ext cx="10007700" cy="815700"/>
          </a:xfrm>
          <a:prstGeom prst="rect">
            <a:avLst/>
          </a:prstGeom>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None/>
            </a:pPr>
            <a:r>
              <a:rPr lang="en-US"/>
              <a:t>1.3 </a:t>
            </a:r>
            <a:r>
              <a:rPr lang="en-US"/>
              <a:t>Project</a:t>
            </a:r>
            <a:r>
              <a:rPr lang="en-US"/>
              <a:t> Deliverables</a:t>
            </a:r>
            <a:endParaRPr/>
          </a:p>
        </p:txBody>
      </p:sp>
      <p:sp>
        <p:nvSpPr>
          <p:cNvPr id="226" name="Google Shape;226;p25"/>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lang="en-US" sz="1500"/>
              <a:t>The project performs a comparative analysis of different classification algorithms for the data at hand, we will be using agile methodology to perform project management, where the deliverables will be submitted for every two weeks, a breakdown of task assignment will also be provided. The project deliverables for this project includes the following, a careful review of the available literature on false news detection, a thorough system requirements specifications report, Documents that describe the system architecture, a report on the execution of data collection, python notebooks consisting of the model building for different machine learning algorithms and their evaluation, final project report comparing the results of the various classification algorithms. A Gantt chart and a PERT chart related to this project will also be submitted which will have the planned actions/tasks and the timeline to achieve the tasks. This will help us streamline the project.</a:t>
            </a:r>
            <a:endParaRPr sz="1500"/>
          </a:p>
        </p:txBody>
      </p:sp>
      <p:sp>
        <p:nvSpPr>
          <p:cNvPr id="227" name="Google Shape;227;p25"/>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6"/>
          <p:cNvSpPr txBox="1"/>
          <p:nvPr>
            <p:ph type="title"/>
          </p:nvPr>
        </p:nvSpPr>
        <p:spPr>
          <a:xfrm>
            <a:off x="1092075" y="626451"/>
            <a:ext cx="10007700" cy="815700"/>
          </a:xfrm>
          <a:prstGeom prst="rect">
            <a:avLst/>
          </a:prstGeom>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None/>
            </a:pPr>
            <a:r>
              <a:rPr lang="en-US"/>
              <a:t>1.4 Technology Survey</a:t>
            </a:r>
            <a:endParaRPr/>
          </a:p>
        </p:txBody>
      </p:sp>
      <p:sp>
        <p:nvSpPr>
          <p:cNvPr id="234" name="Google Shape;234;p26"/>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lang="en-US"/>
              <a:t>NLP tools like spacy are used for the preprocessing of the data. Machine learning </a:t>
            </a:r>
            <a:r>
              <a:rPr lang="en-US"/>
              <a:t>algorithms </a:t>
            </a:r>
            <a:r>
              <a:rPr lang="en-US"/>
              <a:t>described below will be implemented to build efficient models and validate using metrics such as confusion matrix, accuracy, F1-score, recall and precision.</a:t>
            </a:r>
            <a:endParaRPr/>
          </a:p>
          <a:p>
            <a:pPr indent="0" lvl="0" marL="0" rtl="0" algn="l">
              <a:spcBef>
                <a:spcPts val="0"/>
              </a:spcBef>
              <a:spcAft>
                <a:spcPts val="0"/>
              </a:spcAft>
              <a:buNone/>
            </a:pPr>
            <a:r>
              <a:t/>
            </a:r>
            <a:endParaRPr/>
          </a:p>
          <a:p>
            <a:pPr indent="-330200" lvl="0" marL="457200" rtl="0" algn="l">
              <a:spcBef>
                <a:spcPts val="0"/>
              </a:spcBef>
              <a:spcAft>
                <a:spcPts val="0"/>
              </a:spcAft>
              <a:buSzPts val="1600"/>
              <a:buAutoNum type="arabicPeriod"/>
            </a:pPr>
            <a:r>
              <a:rPr lang="en-US"/>
              <a:t>Logistic Regression. It is a binary or multiclass classification algorithm. It considers the dataset independent of variables and predicts the dependent variable using probability. </a:t>
            </a:r>
            <a:endParaRPr/>
          </a:p>
          <a:p>
            <a:pPr indent="-330200" lvl="0" marL="457200" rtl="0" algn="l">
              <a:spcBef>
                <a:spcPts val="0"/>
              </a:spcBef>
              <a:spcAft>
                <a:spcPts val="0"/>
              </a:spcAft>
              <a:buSzPts val="1600"/>
              <a:buAutoNum type="arabicPeriod"/>
            </a:pPr>
            <a:r>
              <a:rPr lang="en-US"/>
              <a:t>Decision tree. It is a non-parametric supervised learning algorithm used for classification and regression tasks. It has a hierarchical or tree-like structure that consists of if-else conditions based on variables. </a:t>
            </a:r>
            <a:endParaRPr/>
          </a:p>
          <a:p>
            <a:pPr indent="-330200" lvl="0" marL="457200" rtl="0" algn="l">
              <a:spcBef>
                <a:spcPts val="0"/>
              </a:spcBef>
              <a:spcAft>
                <a:spcPts val="0"/>
              </a:spcAft>
              <a:buSzPts val="1600"/>
              <a:buAutoNum type="arabicPeriod"/>
            </a:pPr>
            <a:r>
              <a:rPr lang="en-US"/>
              <a:t>Random Forests. This is a commonly used machine learning algorithm that combines the output of multiple decision trees to produce an efficient predictive model. It is a supervised algorithm applied to both classification and regression problems. </a:t>
            </a:r>
            <a:endParaRPr/>
          </a:p>
          <a:p>
            <a:pPr indent="-330200" lvl="0" marL="457200" rtl="0" algn="l">
              <a:spcBef>
                <a:spcPts val="0"/>
              </a:spcBef>
              <a:spcAft>
                <a:spcPts val="0"/>
              </a:spcAft>
              <a:buSzPts val="1600"/>
              <a:buAutoNum type="arabicPeriod"/>
            </a:pPr>
            <a:r>
              <a:rPr lang="en-US"/>
              <a:t>Naïve Bayes. It is a supervised machine learning algorithm commonly used for text classification. Classifies based on Bayes’ theorem. It is a generative classifier model and follows the first principle approach.</a:t>
            </a:r>
            <a:endParaRPr/>
          </a:p>
          <a:p>
            <a:pPr indent="-330200" lvl="0" marL="457200" rtl="0" algn="l">
              <a:spcBef>
                <a:spcPts val="0"/>
              </a:spcBef>
              <a:spcAft>
                <a:spcPts val="0"/>
              </a:spcAft>
              <a:buSzPts val="1600"/>
              <a:buAutoNum type="arabicPeriod"/>
            </a:pPr>
            <a:r>
              <a:rPr lang="en-US"/>
              <a:t>SVM. Support Vector Machine used for classification, regression, and outlier detection. However, it is widely used in classification tasks with the objective of classifying the data points through an n-dimensional hyperplane. </a:t>
            </a:r>
            <a:endParaRPr/>
          </a:p>
        </p:txBody>
      </p:sp>
      <p:sp>
        <p:nvSpPr>
          <p:cNvPr id="235" name="Google Shape;235;p26"/>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7"/>
          <p:cNvSpPr txBox="1"/>
          <p:nvPr>
            <p:ph type="title"/>
          </p:nvPr>
        </p:nvSpPr>
        <p:spPr>
          <a:xfrm>
            <a:off x="1092075" y="626451"/>
            <a:ext cx="10007700" cy="81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1.4 Technology Survey (continued) </a:t>
            </a:r>
            <a:endParaRPr/>
          </a:p>
        </p:txBody>
      </p:sp>
      <p:sp>
        <p:nvSpPr>
          <p:cNvPr id="242" name="Google Shape;242;p27"/>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lang="en-US"/>
              <a:t>A python script using PRAW will implement the data collection part by scraping 100 hot posts every 6 hours each day and this will be implemented through CRON jobs on an EC2 instance which will satisfy the data requirement needs.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To implement the proposed model, Google Collaboratory or Jupyter Notebook will be used. The Python libraries that are helpful for our project are scikit-learn and PyTorch.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above models will all be constructed, evaluated, and compared in order to determine which model performs the best and provides the best results among all the models mentioned above</a:t>
            </a:r>
            <a:endParaRPr/>
          </a:p>
        </p:txBody>
      </p:sp>
      <p:sp>
        <p:nvSpPr>
          <p:cNvPr id="243" name="Google Shape;243;p27"/>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8"/>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lnSpcReduction="10000"/>
          </a:bodyPr>
          <a:lstStyle/>
          <a:p>
            <a:pPr indent="0" lvl="0" marL="0" rtl="0" algn="l">
              <a:spcBef>
                <a:spcPts val="0"/>
              </a:spcBef>
              <a:spcAft>
                <a:spcPts val="0"/>
              </a:spcAft>
              <a:buNone/>
            </a:pPr>
            <a:r>
              <a:rPr b="1" lang="en-US" u="sng">
                <a:solidFill>
                  <a:schemeClr val="hlink"/>
                </a:solidFill>
                <a:hlinkClick r:id="rId3"/>
              </a:rPr>
              <a:t>Fake news detection using machine learning approaches on political news extracted from Twitter </a:t>
            </a:r>
            <a:endParaRPr b="1"/>
          </a:p>
          <a:p>
            <a:pPr indent="-330200" lvl="0" marL="457200" rtl="0" algn="l">
              <a:spcBef>
                <a:spcPts val="0"/>
              </a:spcBef>
              <a:spcAft>
                <a:spcPts val="0"/>
              </a:spcAft>
              <a:buSzPts val="1600"/>
              <a:buChar char="●"/>
            </a:pPr>
            <a:r>
              <a:rPr lang="en-US"/>
              <a:t>Dataset: Political news extracted from Twitter, preprocessed and noise removed using NLP libraries </a:t>
            </a:r>
            <a:endParaRPr/>
          </a:p>
          <a:p>
            <a:pPr indent="-330200" lvl="0" marL="457200" rtl="0" algn="l">
              <a:spcBef>
                <a:spcPts val="0"/>
              </a:spcBef>
              <a:spcAft>
                <a:spcPts val="0"/>
              </a:spcAft>
              <a:buSzPts val="1600"/>
              <a:buChar char="●"/>
            </a:pPr>
            <a:r>
              <a:rPr lang="en-US"/>
              <a:t>Methodology: Feature extraction using word count, length, unigram and bigram features using TF-IDF n-gram features </a:t>
            </a:r>
            <a:endParaRPr/>
          </a:p>
          <a:p>
            <a:pPr indent="-330200" lvl="0" marL="457200" rtl="0" algn="l">
              <a:spcBef>
                <a:spcPts val="0"/>
              </a:spcBef>
              <a:spcAft>
                <a:spcPts val="0"/>
              </a:spcAft>
              <a:buSzPts val="1600"/>
              <a:buChar char="●"/>
            </a:pPr>
            <a:r>
              <a:rPr lang="en-US"/>
              <a:t>Results: XGBoost was found to produce the best accuracy with more than 75%, followed by SVM and Random Forest with accuracy nearly 73%</a:t>
            </a:r>
            <a:endParaRPr/>
          </a:p>
          <a:p>
            <a:pPr indent="0" lvl="0" marL="457200" rtl="0" algn="l">
              <a:spcBef>
                <a:spcPts val="0"/>
              </a:spcBef>
              <a:spcAft>
                <a:spcPts val="0"/>
              </a:spcAft>
              <a:buNone/>
            </a:pPr>
            <a:r>
              <a:t/>
            </a:r>
            <a:endParaRPr/>
          </a:p>
          <a:p>
            <a:pPr indent="0" lvl="0" marL="0" rtl="0" algn="l">
              <a:spcBef>
                <a:spcPts val="0"/>
              </a:spcBef>
              <a:spcAft>
                <a:spcPts val="0"/>
              </a:spcAft>
              <a:buNone/>
            </a:pPr>
            <a:r>
              <a:rPr b="1" lang="en-US" u="sng">
                <a:solidFill>
                  <a:schemeClr val="hlink"/>
                </a:solidFill>
                <a:hlinkClick r:id="rId4"/>
              </a:rPr>
              <a:t>Fake news detection on social media using machine learning techniques </a:t>
            </a:r>
            <a:endParaRPr b="1"/>
          </a:p>
          <a:p>
            <a:pPr indent="-330200" lvl="0" marL="457200" rtl="0" algn="l">
              <a:spcBef>
                <a:spcPts val="0"/>
              </a:spcBef>
              <a:spcAft>
                <a:spcPts val="0"/>
              </a:spcAft>
              <a:buSzPts val="1600"/>
              <a:buChar char="●"/>
            </a:pPr>
            <a:r>
              <a:rPr lang="en-US"/>
              <a:t>Data: Social media news articles in text, image, and video formats </a:t>
            </a:r>
            <a:endParaRPr/>
          </a:p>
          <a:p>
            <a:pPr indent="-330200" lvl="0" marL="457200" rtl="0" algn="l">
              <a:spcBef>
                <a:spcPts val="0"/>
              </a:spcBef>
              <a:spcAft>
                <a:spcPts val="0"/>
              </a:spcAft>
              <a:buSzPts val="1600"/>
              <a:buChar char="●"/>
            </a:pPr>
            <a:r>
              <a:rPr lang="en-US"/>
              <a:t>Methodology: Deep learning discriminative classifiers (MLP, CNN, RNN), generative models (GAN, DBN), hybrid models (LSTM, ensemble-based functions), handcrafted feature extraction, and ML classifiers (SVM, Naive Bayes, KNN, Decision Trees, Linear Regression, Ensemble Classifiers, Non-linear Regressions, K-means, Gaussian, Hidden Markov Model, Neural Networks) </a:t>
            </a:r>
            <a:endParaRPr/>
          </a:p>
          <a:p>
            <a:pPr indent="-330200" lvl="0" marL="457200" rtl="0" algn="l">
              <a:spcBef>
                <a:spcPts val="0"/>
              </a:spcBef>
              <a:spcAft>
                <a:spcPts val="0"/>
              </a:spcAft>
              <a:buSzPts val="1600"/>
              <a:buChar char="●"/>
            </a:pPr>
            <a:r>
              <a:rPr lang="en-US"/>
              <a:t>Results: The paper reviews different aspects that affect the performance of machine learning techniques for fake news detection and provides a bibliometric analysis of the field, SVM performed best with Accuracy of 87% for them.</a:t>
            </a:r>
            <a:endParaRPr/>
          </a:p>
          <a:p>
            <a:pPr indent="0" lvl="0" marL="457200" rtl="0" algn="l">
              <a:spcBef>
                <a:spcPts val="0"/>
              </a:spcBef>
              <a:spcAft>
                <a:spcPts val="0"/>
              </a:spcAft>
              <a:buNone/>
            </a:pPr>
            <a:r>
              <a:t/>
            </a:r>
            <a:endParaRPr/>
          </a:p>
        </p:txBody>
      </p:sp>
      <p:sp>
        <p:nvSpPr>
          <p:cNvPr id="250" name="Google Shape;250;p28"/>
          <p:cNvSpPr txBox="1"/>
          <p:nvPr>
            <p:ph type="title"/>
          </p:nvPr>
        </p:nvSpPr>
        <p:spPr>
          <a:xfrm>
            <a:off x="1092075" y="626451"/>
            <a:ext cx="10007700" cy="81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1.5 Literature </a:t>
            </a:r>
            <a:r>
              <a:rPr lang="en-US"/>
              <a:t>Review </a:t>
            </a:r>
            <a:endParaRPr/>
          </a:p>
        </p:txBody>
      </p:sp>
      <p:sp>
        <p:nvSpPr>
          <p:cNvPr id="251" name="Google Shape;251;p28"/>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9"/>
          <p:cNvSpPr txBox="1"/>
          <p:nvPr>
            <p:ph type="title"/>
          </p:nvPr>
        </p:nvSpPr>
        <p:spPr>
          <a:xfrm>
            <a:off x="1092075" y="626451"/>
            <a:ext cx="10007700" cy="81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1.5 </a:t>
            </a:r>
            <a:r>
              <a:rPr lang="en-US"/>
              <a:t>Literature Review </a:t>
            </a:r>
            <a:endParaRPr/>
          </a:p>
        </p:txBody>
      </p:sp>
      <p:sp>
        <p:nvSpPr>
          <p:cNvPr id="258" name="Google Shape;258;p29"/>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b="1" lang="en-US" sz="1500" u="sng">
                <a:solidFill>
                  <a:schemeClr val="hlink"/>
                </a:solidFill>
                <a:hlinkClick r:id="rId3"/>
              </a:rPr>
              <a:t>Survey of fake news detection using machine intelligence approach</a:t>
            </a:r>
            <a:endParaRPr b="1" sz="1500"/>
          </a:p>
          <a:p>
            <a:pPr indent="-323850" lvl="0" marL="457200" rtl="0" algn="l">
              <a:spcBef>
                <a:spcPts val="0"/>
              </a:spcBef>
              <a:spcAft>
                <a:spcPts val="0"/>
              </a:spcAft>
              <a:buSzPts val="1500"/>
              <a:buChar char="●"/>
            </a:pPr>
            <a:r>
              <a:rPr lang="en-US" sz="1500"/>
              <a:t>Dataset used in this paper consists of articles collected from the internet </a:t>
            </a:r>
            <a:endParaRPr sz="1500"/>
          </a:p>
          <a:p>
            <a:pPr indent="-323850" lvl="0" marL="457200" rtl="0" algn="l">
              <a:spcBef>
                <a:spcPts val="0"/>
              </a:spcBef>
              <a:spcAft>
                <a:spcPts val="0"/>
              </a:spcAft>
              <a:buSzPts val="1500"/>
              <a:buChar char="●"/>
            </a:pPr>
            <a:r>
              <a:rPr lang="en-US" sz="1500"/>
              <a:t>Each datapoint was tokenized, and feature extraction was performed by eliminating stop words like for, it, do, oneself, etc. </a:t>
            </a:r>
            <a:endParaRPr sz="1500"/>
          </a:p>
          <a:p>
            <a:pPr indent="-323850" lvl="0" marL="457200" rtl="0" algn="l">
              <a:spcBef>
                <a:spcPts val="0"/>
              </a:spcBef>
              <a:spcAft>
                <a:spcPts val="0"/>
              </a:spcAft>
              <a:buSzPts val="1500"/>
              <a:buChar char="●"/>
            </a:pPr>
            <a:r>
              <a:rPr lang="en-US" sz="1500"/>
              <a:t>Various machine learning algorithms like Passive Aggressive Classifier, Naïve Bayes, Logistic Regression, Decision Tree, LSTM and BERT were used</a:t>
            </a:r>
            <a:endParaRPr sz="1500"/>
          </a:p>
          <a:p>
            <a:pPr indent="-323850" lvl="0" marL="457200" rtl="0" algn="l">
              <a:spcBef>
                <a:spcPts val="0"/>
              </a:spcBef>
              <a:spcAft>
                <a:spcPts val="0"/>
              </a:spcAft>
              <a:buSzPts val="1500"/>
              <a:buChar char="●"/>
            </a:pPr>
            <a:r>
              <a:rPr lang="en-US" sz="1500"/>
              <a:t>According to their experimental results, there were algorithms that outperformed in each evaluation metric; however, it was concluded that, on average, passive aggressive classifier presented the best results.</a:t>
            </a:r>
            <a:endParaRPr sz="1500"/>
          </a:p>
          <a:p>
            <a:pPr indent="0" lvl="0" marL="0" rtl="0" algn="l">
              <a:spcBef>
                <a:spcPts val="0"/>
              </a:spcBef>
              <a:spcAft>
                <a:spcPts val="0"/>
              </a:spcAft>
              <a:buNone/>
            </a:pPr>
            <a:r>
              <a:t/>
            </a:r>
            <a:endParaRPr b="1" sz="1500"/>
          </a:p>
          <a:p>
            <a:pPr indent="0" lvl="0" marL="0" rtl="0" algn="l">
              <a:spcBef>
                <a:spcPts val="0"/>
              </a:spcBef>
              <a:spcAft>
                <a:spcPts val="0"/>
              </a:spcAft>
              <a:buNone/>
            </a:pPr>
            <a:r>
              <a:rPr b="1" lang="en-US" sz="1500" u="sng">
                <a:solidFill>
                  <a:schemeClr val="hlink"/>
                </a:solidFill>
                <a:hlinkClick r:id="rId4"/>
              </a:rPr>
              <a:t>Fake Information Analysis and Detection on Pandemic in Twitter</a:t>
            </a:r>
            <a:endParaRPr b="1" sz="1500"/>
          </a:p>
          <a:p>
            <a:pPr indent="-323850" lvl="0" marL="457200" rtl="0" algn="l">
              <a:spcBef>
                <a:spcPts val="0"/>
              </a:spcBef>
              <a:spcAft>
                <a:spcPts val="0"/>
              </a:spcAft>
              <a:buSzPts val="1500"/>
              <a:buChar char="●"/>
            </a:pPr>
            <a:r>
              <a:rPr lang="en-US" sz="1500"/>
              <a:t>Real-time tweets related to the pandemic were scraped from Twitter. A total of 1517 tweets were collected</a:t>
            </a:r>
            <a:endParaRPr sz="1500"/>
          </a:p>
          <a:p>
            <a:pPr indent="-323850" lvl="0" marL="457200" rtl="0" algn="l">
              <a:spcBef>
                <a:spcPts val="0"/>
              </a:spcBef>
              <a:spcAft>
                <a:spcPts val="0"/>
              </a:spcAft>
              <a:buSzPts val="1500"/>
              <a:buChar char="●"/>
            </a:pPr>
            <a:r>
              <a:rPr lang="en-US" sz="1500"/>
              <a:t>Features selected were user_followers, upon user_favorites, hashtags used in the tweets, and the polarity of the tweets</a:t>
            </a:r>
            <a:endParaRPr sz="1500"/>
          </a:p>
          <a:p>
            <a:pPr indent="-323850" lvl="0" marL="457200" rtl="0" algn="l">
              <a:spcBef>
                <a:spcPts val="0"/>
              </a:spcBef>
              <a:spcAft>
                <a:spcPts val="0"/>
              </a:spcAft>
              <a:buSzPts val="1500"/>
              <a:buChar char="●"/>
            </a:pPr>
            <a:r>
              <a:rPr lang="en-US" sz="1500"/>
              <a:t>The models applied were logistic regression, SVM, random forest, decision tree, RNN, and LSTM</a:t>
            </a:r>
            <a:endParaRPr sz="1500"/>
          </a:p>
          <a:p>
            <a:pPr indent="-323850" lvl="0" marL="457200" rtl="0" algn="l">
              <a:spcBef>
                <a:spcPts val="0"/>
              </a:spcBef>
              <a:spcAft>
                <a:spcPts val="0"/>
              </a:spcAft>
              <a:buSzPts val="1500"/>
              <a:buChar char="●"/>
            </a:pPr>
            <a:r>
              <a:rPr lang="en-US" sz="1500"/>
              <a:t>The Random Forest classifier returned the highest accuracy of 85.2% and an F1-score of 0.849</a:t>
            </a:r>
            <a:endParaRPr sz="1500"/>
          </a:p>
          <a:p>
            <a:pPr indent="0" lvl="0" marL="457200" rtl="0" algn="l">
              <a:spcBef>
                <a:spcPts val="0"/>
              </a:spcBef>
              <a:spcAft>
                <a:spcPts val="0"/>
              </a:spcAft>
              <a:buNone/>
            </a:pPr>
            <a:r>
              <a:t/>
            </a:r>
            <a:endParaRPr b="1" sz="1500"/>
          </a:p>
          <a:p>
            <a:pPr indent="0" lvl="0" marL="457200" rtl="0" algn="l">
              <a:spcBef>
                <a:spcPts val="0"/>
              </a:spcBef>
              <a:spcAft>
                <a:spcPts val="0"/>
              </a:spcAft>
              <a:buNone/>
            </a:pPr>
            <a:r>
              <a:t/>
            </a:r>
            <a:endParaRPr b="1" sz="1500"/>
          </a:p>
        </p:txBody>
      </p:sp>
      <p:sp>
        <p:nvSpPr>
          <p:cNvPr id="259" name="Google Shape;259;p29"/>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0"/>
          <p:cNvSpPr txBox="1"/>
          <p:nvPr>
            <p:ph type="title"/>
          </p:nvPr>
        </p:nvSpPr>
        <p:spPr>
          <a:xfrm>
            <a:off x="2518245" y="2328133"/>
            <a:ext cx="7170000" cy="2194800"/>
          </a:xfrm>
          <a:prstGeom prst="rect">
            <a:avLst/>
          </a:prstGeom>
        </p:spPr>
        <p:txBody>
          <a:bodyPr anchorCtr="0" anchor="ctr" bIns="121900" lIns="121900" spcFirstLastPara="1" rIns="121900" wrap="square" tIns="121900">
            <a:normAutofit/>
          </a:bodyPr>
          <a:lstStyle/>
          <a:p>
            <a:pPr indent="0" lvl="0" marL="0" rtl="0" algn="ctr">
              <a:spcBef>
                <a:spcPts val="0"/>
              </a:spcBef>
              <a:spcAft>
                <a:spcPts val="0"/>
              </a:spcAft>
              <a:buNone/>
            </a:pPr>
            <a:r>
              <a:rPr lang="en-US"/>
              <a:t>2. Data and Project Management</a:t>
            </a:r>
            <a:endParaRPr/>
          </a:p>
        </p:txBody>
      </p:sp>
      <p:sp>
        <p:nvSpPr>
          <p:cNvPr id="266" name="Google Shape;266;p30"/>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1"/>
          <p:cNvSpPr txBox="1"/>
          <p:nvPr>
            <p:ph type="title"/>
          </p:nvPr>
        </p:nvSpPr>
        <p:spPr>
          <a:xfrm>
            <a:off x="1092075" y="626451"/>
            <a:ext cx="10007700" cy="81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2.1 Data Management Plan</a:t>
            </a:r>
            <a:endParaRPr>
              <a:solidFill>
                <a:srgbClr val="FF0000"/>
              </a:solidFill>
            </a:endParaRPr>
          </a:p>
        </p:txBody>
      </p:sp>
      <p:sp>
        <p:nvSpPr>
          <p:cNvPr id="273" name="Google Shape;273;p31"/>
          <p:cNvSpPr txBox="1"/>
          <p:nvPr>
            <p:ph idx="1" type="body"/>
          </p:nvPr>
        </p:nvSpPr>
        <p:spPr>
          <a:xfrm>
            <a:off x="1092150" y="1556125"/>
            <a:ext cx="10007700" cy="4656300"/>
          </a:xfrm>
          <a:prstGeom prst="rect">
            <a:avLst/>
          </a:prstGeom>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lang="en-US"/>
              <a:t>Data Collection</a:t>
            </a:r>
            <a:endParaRPr/>
          </a:p>
          <a:p>
            <a:pPr indent="-330200" lvl="0" marL="457200" marR="228600" rtl="0" algn="l">
              <a:lnSpc>
                <a:spcPct val="130000"/>
              </a:lnSpc>
              <a:spcBef>
                <a:spcPts val="0"/>
              </a:spcBef>
              <a:spcAft>
                <a:spcPts val="0"/>
              </a:spcAft>
              <a:buSzPts val="1600"/>
              <a:buChar char="●"/>
            </a:pPr>
            <a:r>
              <a:rPr lang="en-US"/>
              <a:t>The Python Reddit API Wrapper (PRAW) is used to collect data from six specific subreddits: news, whitepeopletwitter, politics, worldnews, nottheonion and fakenews</a:t>
            </a:r>
            <a:endParaRPr/>
          </a:p>
          <a:p>
            <a:pPr indent="-330200" lvl="0" marL="457200" marR="228600" rtl="0" algn="l">
              <a:lnSpc>
                <a:spcPct val="130000"/>
              </a:lnSpc>
              <a:spcBef>
                <a:spcPts val="0"/>
              </a:spcBef>
              <a:spcAft>
                <a:spcPts val="0"/>
              </a:spcAft>
              <a:buSzPts val="1600"/>
              <a:buChar char="●"/>
            </a:pPr>
            <a:r>
              <a:rPr lang="en-US"/>
              <a:t>The script runs every six hours, gathering 100 posts from each subreddit, resulting in 2400 new data points per day. By the end of the project, we will have collected approximately 124,800 data points</a:t>
            </a:r>
            <a:endParaRPr/>
          </a:p>
          <a:p>
            <a:pPr indent="0" lvl="0" marL="0" marR="228600" rtl="0" algn="l">
              <a:lnSpc>
                <a:spcPct val="130000"/>
              </a:lnSpc>
              <a:spcBef>
                <a:spcPts val="0"/>
              </a:spcBef>
              <a:spcAft>
                <a:spcPts val="0"/>
              </a:spcAft>
              <a:buNone/>
            </a:pPr>
            <a:r>
              <a:t/>
            </a:r>
            <a:endParaRPr/>
          </a:p>
          <a:p>
            <a:pPr indent="0" lvl="0" marL="0" marR="228600" rtl="0" algn="l">
              <a:lnSpc>
                <a:spcPct val="130000"/>
              </a:lnSpc>
              <a:spcBef>
                <a:spcPts val="0"/>
              </a:spcBef>
              <a:spcAft>
                <a:spcPts val="0"/>
              </a:spcAft>
              <a:buNone/>
            </a:pPr>
            <a:r>
              <a:rPr lang="en-US"/>
              <a:t>Data Storage</a:t>
            </a:r>
            <a:endParaRPr/>
          </a:p>
          <a:p>
            <a:pPr indent="-330200" lvl="0" marL="457200" marR="228600" rtl="0" algn="l">
              <a:lnSpc>
                <a:spcPct val="130000"/>
              </a:lnSpc>
              <a:spcBef>
                <a:spcPts val="0"/>
              </a:spcBef>
              <a:spcAft>
                <a:spcPts val="0"/>
              </a:spcAft>
              <a:buSzPts val="1600"/>
              <a:buChar char="●"/>
            </a:pPr>
            <a:r>
              <a:rPr lang="en-US"/>
              <a:t>The files are initially stored on EBS volumes and later transferred to S3 buckets, with only the administrator having edit access to ensure data integrity. Then the data is download from S3 buckets as CSV files </a:t>
            </a:r>
            <a:endParaRPr/>
          </a:p>
          <a:p>
            <a:pPr indent="0" lvl="0" marL="457200" marR="228600" rtl="0" algn="l">
              <a:lnSpc>
                <a:spcPct val="130000"/>
              </a:lnSpc>
              <a:spcBef>
                <a:spcPts val="0"/>
              </a:spcBef>
              <a:spcAft>
                <a:spcPts val="0"/>
              </a:spcAft>
              <a:buNone/>
            </a:pPr>
            <a:r>
              <a:t/>
            </a:r>
            <a:endParaRPr/>
          </a:p>
          <a:p>
            <a:pPr indent="0" lvl="0" marL="0" rtl="0" algn="l">
              <a:spcBef>
                <a:spcPts val="0"/>
              </a:spcBef>
              <a:spcAft>
                <a:spcPts val="0"/>
              </a:spcAft>
              <a:buNone/>
            </a:pPr>
            <a:r>
              <a:rPr lang="en-US">
                <a:solidFill>
                  <a:srgbClr val="2D3B45"/>
                </a:solidFill>
              </a:rPr>
              <a:t>Data Pre-Processing</a:t>
            </a:r>
            <a:endParaRPr>
              <a:solidFill>
                <a:srgbClr val="2D3B45"/>
              </a:solidFill>
            </a:endParaRPr>
          </a:p>
          <a:p>
            <a:pPr indent="-330200" lvl="0" marL="457200" rtl="0" algn="l">
              <a:spcBef>
                <a:spcPts val="0"/>
              </a:spcBef>
              <a:spcAft>
                <a:spcPts val="0"/>
              </a:spcAft>
              <a:buSzPts val="1600"/>
              <a:buChar char="●"/>
            </a:pPr>
            <a:r>
              <a:rPr lang="en-US">
                <a:solidFill>
                  <a:srgbClr val="2D3B45"/>
                </a:solidFill>
              </a:rPr>
              <a:t>It is a critical step in data science, transforming raw data into a usable format for analysis and modelling. </a:t>
            </a:r>
            <a:endParaRPr>
              <a:solidFill>
                <a:srgbClr val="2D3B45"/>
              </a:solidFill>
            </a:endParaRPr>
          </a:p>
          <a:p>
            <a:pPr indent="-330200" lvl="0" marL="457200" rtl="0" algn="l">
              <a:spcBef>
                <a:spcPts val="0"/>
              </a:spcBef>
              <a:spcAft>
                <a:spcPts val="0"/>
              </a:spcAft>
              <a:buSzPts val="1600"/>
              <a:buChar char="●"/>
            </a:pPr>
            <a:r>
              <a:rPr lang="en-US">
                <a:solidFill>
                  <a:srgbClr val="2D3B45"/>
                </a:solidFill>
              </a:rPr>
              <a:t>It involves identifying and removing duplicates, unnecessary columns. These steps ensure data quality and consistency, leading to more accurate and reliable results. </a:t>
            </a:r>
            <a:endParaRPr/>
          </a:p>
        </p:txBody>
      </p:sp>
      <p:sp>
        <p:nvSpPr>
          <p:cNvPr id="274" name="Google Shape;274;p31"/>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2"/>
          <p:cNvSpPr txBox="1"/>
          <p:nvPr>
            <p:ph type="title"/>
          </p:nvPr>
        </p:nvSpPr>
        <p:spPr>
          <a:xfrm>
            <a:off x="1092075" y="626451"/>
            <a:ext cx="10007700" cy="8157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a:t>2.1 Data Management Plan (continued)</a:t>
            </a:r>
            <a:endParaRPr/>
          </a:p>
        </p:txBody>
      </p:sp>
      <p:sp>
        <p:nvSpPr>
          <p:cNvPr id="280" name="Google Shape;280;p32"/>
          <p:cNvSpPr txBox="1"/>
          <p:nvPr>
            <p:ph idx="1" type="body"/>
          </p:nvPr>
        </p:nvSpPr>
        <p:spPr>
          <a:xfrm>
            <a:off x="1092150" y="1556125"/>
            <a:ext cx="10007700" cy="952200"/>
          </a:xfrm>
          <a:prstGeom prst="rect">
            <a:avLst/>
          </a:prstGeom>
          <a:noFill/>
          <a:ln>
            <a:noFill/>
          </a:ln>
        </p:spPr>
        <p:txBody>
          <a:bodyPr anchorCtr="0" anchor="ctr" bIns="121900" lIns="121900" spcFirstLastPara="1" rIns="121900" wrap="square" tIns="121900">
            <a:normAutofit/>
          </a:bodyPr>
          <a:lstStyle/>
          <a:p>
            <a:pPr indent="0" lvl="0" marL="0" rtl="0" algn="l">
              <a:lnSpc>
                <a:spcPct val="115000"/>
              </a:lnSpc>
              <a:spcBef>
                <a:spcPts val="0"/>
              </a:spcBef>
              <a:spcAft>
                <a:spcPts val="0"/>
              </a:spcAft>
              <a:buSzPts val="1700"/>
              <a:buNone/>
            </a:pPr>
            <a:r>
              <a:rPr lang="en-US">
                <a:solidFill>
                  <a:srgbClr val="2D3B45"/>
                </a:solidFill>
              </a:rPr>
              <a:t>The storage format used to store the data is CSV, a sample of the data collected from subreddit news on 10/22/2023 at 00:00:03 and the screenshot of the data is provided below with the explanation for all the variables collected.</a:t>
            </a:r>
            <a:endParaRPr/>
          </a:p>
        </p:txBody>
      </p:sp>
      <p:sp>
        <p:nvSpPr>
          <p:cNvPr id="281" name="Google Shape;281;p32"/>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pic>
        <p:nvPicPr>
          <p:cNvPr id="282" name="Google Shape;282;p32"/>
          <p:cNvPicPr preferRelativeResize="0"/>
          <p:nvPr/>
        </p:nvPicPr>
        <p:blipFill rotWithShape="1">
          <a:blip r:embed="rId3">
            <a:alphaModFix/>
          </a:blip>
          <a:srcRect b="0" l="0" r="0" t="0"/>
          <a:stretch/>
        </p:blipFill>
        <p:spPr>
          <a:xfrm>
            <a:off x="1587311" y="2508329"/>
            <a:ext cx="9017225" cy="3258200"/>
          </a:xfrm>
          <a:prstGeom prst="rect">
            <a:avLst/>
          </a:prstGeom>
          <a:noFill/>
          <a:ln>
            <a:noFill/>
          </a:ln>
        </p:spPr>
      </p:pic>
      <p:sp>
        <p:nvSpPr>
          <p:cNvPr id="283" name="Google Shape;283;p32"/>
          <p:cNvSpPr txBox="1"/>
          <p:nvPr/>
        </p:nvSpPr>
        <p:spPr>
          <a:xfrm>
            <a:off x="2910300" y="5901725"/>
            <a:ext cx="63714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700">
                <a:solidFill>
                  <a:schemeClr val="dk2"/>
                </a:solidFill>
                <a:latin typeface="Calibri"/>
                <a:ea typeface="Calibri"/>
                <a:cs typeface="Calibri"/>
                <a:sym typeface="Calibri"/>
              </a:rPr>
              <a:t>Figure: Showing all the variables</a:t>
            </a:r>
            <a:endParaRPr sz="1700">
              <a:solidFill>
                <a:schemeClr val="dk2"/>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3"/>
          <p:cNvSpPr txBox="1"/>
          <p:nvPr>
            <p:ph idx="1" type="body"/>
          </p:nvPr>
        </p:nvSpPr>
        <p:spPr>
          <a:xfrm>
            <a:off x="1092150" y="1556125"/>
            <a:ext cx="6660000" cy="4656300"/>
          </a:xfrm>
          <a:prstGeom prst="rect">
            <a:avLst/>
          </a:prstGeom>
          <a:noFill/>
          <a:ln>
            <a:noFill/>
          </a:ln>
        </p:spPr>
        <p:txBody>
          <a:bodyPr anchorCtr="0" anchor="ctr" bIns="121900" lIns="121900" spcFirstLastPara="1" rIns="121900" wrap="square" tIns="121900">
            <a:normAutofit/>
          </a:bodyPr>
          <a:lstStyle/>
          <a:p>
            <a:pPr indent="0" lvl="0" marL="0" marR="228600" rtl="0" algn="l">
              <a:lnSpc>
                <a:spcPct val="90000"/>
              </a:lnSpc>
              <a:spcBef>
                <a:spcPts val="0"/>
              </a:spcBef>
              <a:spcAft>
                <a:spcPts val="0"/>
              </a:spcAft>
              <a:buNone/>
            </a:pPr>
            <a:r>
              <a:rPr lang="en-US">
                <a:solidFill>
                  <a:srgbClr val="2D3B45"/>
                </a:solidFill>
              </a:rPr>
              <a:t>CRISP-DM methodology is used for data mining projects, comprising six key phases</a:t>
            </a:r>
            <a:endParaRPr>
              <a:solidFill>
                <a:srgbClr val="2D3B45"/>
              </a:solidFill>
            </a:endParaRPr>
          </a:p>
          <a:p>
            <a:pPr indent="0" lvl="0" marL="0" marR="228600" rtl="0" algn="l">
              <a:lnSpc>
                <a:spcPct val="90000"/>
              </a:lnSpc>
              <a:spcBef>
                <a:spcPts val="0"/>
              </a:spcBef>
              <a:spcAft>
                <a:spcPts val="0"/>
              </a:spcAft>
              <a:buNone/>
            </a:pPr>
            <a:r>
              <a:t/>
            </a:r>
            <a:endParaRPr>
              <a:solidFill>
                <a:srgbClr val="2D3B45"/>
              </a:solidFill>
            </a:endParaRPr>
          </a:p>
          <a:p>
            <a:pPr indent="-330200" lvl="0" marL="457200" marR="228600" rtl="0" algn="l">
              <a:lnSpc>
                <a:spcPct val="115000"/>
              </a:lnSpc>
              <a:spcBef>
                <a:spcPts val="0"/>
              </a:spcBef>
              <a:spcAft>
                <a:spcPts val="0"/>
              </a:spcAft>
              <a:buClr>
                <a:srgbClr val="2D3B45"/>
              </a:buClr>
              <a:buSzPts val="1600"/>
              <a:buAutoNum type="arabicPeriod"/>
            </a:pPr>
            <a:r>
              <a:rPr lang="en-US">
                <a:solidFill>
                  <a:srgbClr val="2D3B45"/>
                </a:solidFill>
              </a:rPr>
              <a:t>Business Understanding involves translating business goals into data mining problems</a:t>
            </a:r>
            <a:endParaRPr>
              <a:solidFill>
                <a:srgbClr val="2D3B45"/>
              </a:solidFill>
            </a:endParaRPr>
          </a:p>
          <a:p>
            <a:pPr indent="-330200" lvl="0" marL="457200" marR="228600" rtl="0" algn="l">
              <a:lnSpc>
                <a:spcPct val="115000"/>
              </a:lnSpc>
              <a:spcBef>
                <a:spcPts val="0"/>
              </a:spcBef>
              <a:spcAft>
                <a:spcPts val="0"/>
              </a:spcAft>
              <a:buClr>
                <a:srgbClr val="2D3B45"/>
              </a:buClr>
              <a:buSzPts val="1600"/>
              <a:buAutoNum type="arabicPeriod"/>
            </a:pPr>
            <a:r>
              <a:rPr lang="en-US">
                <a:solidFill>
                  <a:srgbClr val="2D3B45"/>
                </a:solidFill>
              </a:rPr>
              <a:t>Data Understanding focuses on exploring and evaluating data quality and characteristics</a:t>
            </a:r>
            <a:endParaRPr>
              <a:solidFill>
                <a:srgbClr val="2D3B45"/>
              </a:solidFill>
            </a:endParaRPr>
          </a:p>
          <a:p>
            <a:pPr indent="-330200" lvl="0" marL="457200" marR="228600" rtl="0" algn="l">
              <a:lnSpc>
                <a:spcPct val="115000"/>
              </a:lnSpc>
              <a:spcBef>
                <a:spcPts val="0"/>
              </a:spcBef>
              <a:spcAft>
                <a:spcPts val="0"/>
              </a:spcAft>
              <a:buClr>
                <a:srgbClr val="2D3B45"/>
              </a:buClr>
              <a:buSzPts val="1600"/>
              <a:buAutoNum type="arabicPeriod"/>
            </a:pPr>
            <a:r>
              <a:rPr lang="en-US">
                <a:solidFill>
                  <a:srgbClr val="2D3B45"/>
                </a:solidFill>
              </a:rPr>
              <a:t>Data Preparation ensures data is clean and suitable for modelling</a:t>
            </a:r>
            <a:endParaRPr>
              <a:solidFill>
                <a:srgbClr val="2D3B45"/>
              </a:solidFill>
            </a:endParaRPr>
          </a:p>
          <a:p>
            <a:pPr indent="-330200" lvl="0" marL="457200" marR="228600" rtl="0" algn="l">
              <a:lnSpc>
                <a:spcPct val="115000"/>
              </a:lnSpc>
              <a:spcBef>
                <a:spcPts val="0"/>
              </a:spcBef>
              <a:spcAft>
                <a:spcPts val="0"/>
              </a:spcAft>
              <a:buClr>
                <a:srgbClr val="2D3B45"/>
              </a:buClr>
              <a:buSzPts val="1600"/>
              <a:buAutoNum type="arabicPeriod"/>
            </a:pPr>
            <a:r>
              <a:rPr lang="en-US">
                <a:solidFill>
                  <a:srgbClr val="2D3B45"/>
                </a:solidFill>
              </a:rPr>
              <a:t>Modelling includes selecting and building data mining models</a:t>
            </a:r>
            <a:endParaRPr>
              <a:solidFill>
                <a:srgbClr val="2D3B45"/>
              </a:solidFill>
            </a:endParaRPr>
          </a:p>
          <a:p>
            <a:pPr indent="-330200" lvl="0" marL="457200" marR="228600" rtl="0" algn="l">
              <a:lnSpc>
                <a:spcPct val="115000"/>
              </a:lnSpc>
              <a:spcBef>
                <a:spcPts val="0"/>
              </a:spcBef>
              <a:spcAft>
                <a:spcPts val="0"/>
              </a:spcAft>
              <a:buClr>
                <a:srgbClr val="2D3B45"/>
              </a:buClr>
              <a:buSzPts val="1600"/>
              <a:buAutoNum type="arabicPeriod"/>
            </a:pPr>
            <a:r>
              <a:rPr lang="en-US">
                <a:solidFill>
                  <a:srgbClr val="2D3B45"/>
                </a:solidFill>
              </a:rPr>
              <a:t>Evaluation assesses model performance</a:t>
            </a:r>
            <a:endParaRPr>
              <a:solidFill>
                <a:srgbClr val="2D3B45"/>
              </a:solidFill>
            </a:endParaRPr>
          </a:p>
          <a:p>
            <a:pPr indent="-330200" lvl="0" marL="457200" marR="228600" rtl="0" algn="l">
              <a:lnSpc>
                <a:spcPct val="115000"/>
              </a:lnSpc>
              <a:spcBef>
                <a:spcPts val="0"/>
              </a:spcBef>
              <a:spcAft>
                <a:spcPts val="0"/>
              </a:spcAft>
              <a:buClr>
                <a:srgbClr val="2D3B45"/>
              </a:buClr>
              <a:buSzPts val="1600"/>
              <a:buAutoNum type="arabicPeriod"/>
            </a:pPr>
            <a:r>
              <a:rPr lang="en-US">
                <a:solidFill>
                  <a:srgbClr val="2D3B45"/>
                </a:solidFill>
              </a:rPr>
              <a:t>Deployment integrates</a:t>
            </a:r>
            <a:r>
              <a:rPr lang="en-US">
                <a:solidFill>
                  <a:srgbClr val="2D3B45"/>
                </a:solidFill>
              </a:rPr>
              <a:t> it into the business environment</a:t>
            </a:r>
            <a:endParaRPr/>
          </a:p>
        </p:txBody>
      </p:sp>
      <p:sp>
        <p:nvSpPr>
          <p:cNvPr id="289" name="Google Shape;289;p33"/>
          <p:cNvSpPr txBox="1"/>
          <p:nvPr>
            <p:ph type="title"/>
          </p:nvPr>
        </p:nvSpPr>
        <p:spPr>
          <a:xfrm>
            <a:off x="1092075" y="626451"/>
            <a:ext cx="10007700" cy="8157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a:t>2.2 Project Development Methodology</a:t>
            </a:r>
            <a:endParaRPr/>
          </a:p>
        </p:txBody>
      </p:sp>
      <p:sp>
        <p:nvSpPr>
          <p:cNvPr id="290" name="Google Shape;290;p33"/>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pic>
        <p:nvPicPr>
          <p:cNvPr descr="Diagram of a diagram of data modeling&#10;&#10;Description automatically generated" id="291" name="Google Shape;291;p33"/>
          <p:cNvPicPr preferRelativeResize="0"/>
          <p:nvPr/>
        </p:nvPicPr>
        <p:blipFill rotWithShape="1">
          <a:blip r:embed="rId3">
            <a:alphaModFix/>
          </a:blip>
          <a:srcRect b="0" l="0" r="0" t="0"/>
          <a:stretch/>
        </p:blipFill>
        <p:spPr>
          <a:xfrm>
            <a:off x="7752080" y="2425700"/>
            <a:ext cx="3230246" cy="3259456"/>
          </a:xfrm>
          <a:prstGeom prst="rect">
            <a:avLst/>
          </a:prstGeom>
          <a:noFill/>
          <a:ln>
            <a:noFill/>
          </a:ln>
        </p:spPr>
      </p:pic>
      <p:sp>
        <p:nvSpPr>
          <p:cNvPr id="292" name="Google Shape;292;p33"/>
          <p:cNvSpPr txBox="1"/>
          <p:nvPr/>
        </p:nvSpPr>
        <p:spPr>
          <a:xfrm>
            <a:off x="7674350" y="5782550"/>
            <a:ext cx="35133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700">
                <a:solidFill>
                  <a:schemeClr val="dk2"/>
                </a:solidFill>
                <a:latin typeface="Calibri"/>
                <a:ea typeface="Calibri"/>
                <a:cs typeface="Calibri"/>
                <a:sym typeface="Calibri"/>
              </a:rPr>
              <a:t>Figure: CRISP-DM methods</a:t>
            </a:r>
            <a:endParaRPr sz="1700">
              <a:solidFill>
                <a:schemeClr val="dk2"/>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4"/>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
        <p:nvSpPr>
          <p:cNvPr id="298" name="Google Shape;298;p34"/>
          <p:cNvSpPr txBox="1"/>
          <p:nvPr>
            <p:ph type="title"/>
          </p:nvPr>
        </p:nvSpPr>
        <p:spPr>
          <a:xfrm>
            <a:off x="1092150" y="584673"/>
            <a:ext cx="10007700" cy="940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a:t>2.3 Project Organization Plan</a:t>
            </a:r>
            <a:endParaRPr/>
          </a:p>
        </p:txBody>
      </p:sp>
      <p:sp>
        <p:nvSpPr>
          <p:cNvPr id="299" name="Google Shape;299;p34"/>
          <p:cNvSpPr txBox="1"/>
          <p:nvPr/>
        </p:nvSpPr>
        <p:spPr>
          <a:xfrm>
            <a:off x="4339350" y="6097375"/>
            <a:ext cx="35133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700">
                <a:solidFill>
                  <a:schemeClr val="dk2"/>
                </a:solidFill>
                <a:latin typeface="Calibri"/>
                <a:ea typeface="Calibri"/>
                <a:cs typeface="Calibri"/>
                <a:sym typeface="Calibri"/>
              </a:rPr>
              <a:t>Figure: </a:t>
            </a:r>
            <a:r>
              <a:rPr lang="en-US" sz="1700">
                <a:solidFill>
                  <a:schemeClr val="dk2"/>
                </a:solidFill>
                <a:latin typeface="Calibri"/>
                <a:ea typeface="Calibri"/>
                <a:cs typeface="Calibri"/>
                <a:sym typeface="Calibri"/>
              </a:rPr>
              <a:t>Work breakdown structure</a:t>
            </a:r>
            <a:endParaRPr sz="1700">
              <a:solidFill>
                <a:schemeClr val="dk2"/>
              </a:solidFill>
              <a:latin typeface="Calibri"/>
              <a:ea typeface="Calibri"/>
              <a:cs typeface="Calibri"/>
              <a:sym typeface="Calibri"/>
            </a:endParaRPr>
          </a:p>
        </p:txBody>
      </p:sp>
      <p:pic>
        <p:nvPicPr>
          <p:cNvPr id="300" name="Google Shape;300;p34"/>
          <p:cNvPicPr preferRelativeResize="0"/>
          <p:nvPr/>
        </p:nvPicPr>
        <p:blipFill>
          <a:blip r:embed="rId3">
            <a:alphaModFix/>
          </a:blip>
          <a:stretch>
            <a:fillRect/>
          </a:stretch>
        </p:blipFill>
        <p:spPr>
          <a:xfrm>
            <a:off x="2514825" y="1366875"/>
            <a:ext cx="7225074" cy="4818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Index</a:t>
            </a:r>
            <a:endParaRPr/>
          </a:p>
        </p:txBody>
      </p:sp>
      <p:sp>
        <p:nvSpPr>
          <p:cNvPr id="163" name="Google Shape;163;p17"/>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323850" lvl="0" marL="457200" rtl="0" algn="l">
              <a:spcBef>
                <a:spcPts val="0"/>
              </a:spcBef>
              <a:spcAft>
                <a:spcPts val="0"/>
              </a:spcAft>
              <a:buClr>
                <a:srgbClr val="376193"/>
              </a:buClr>
              <a:buSzPts val="1500"/>
              <a:buFont typeface="Arial"/>
              <a:buChar char="●"/>
            </a:pPr>
            <a:r>
              <a:rPr lang="en-US" sz="1500">
                <a:solidFill>
                  <a:srgbClr val="376193"/>
                </a:solidFill>
                <a:latin typeface="Arial"/>
                <a:ea typeface="Arial"/>
                <a:cs typeface="Arial"/>
                <a:sym typeface="Arial"/>
              </a:rPr>
              <a:t>Abstract</a:t>
            </a:r>
            <a:endParaRPr sz="1500">
              <a:solidFill>
                <a:srgbClr val="376193"/>
              </a:solidFill>
              <a:latin typeface="Arial"/>
              <a:ea typeface="Arial"/>
              <a:cs typeface="Arial"/>
              <a:sym typeface="Arial"/>
            </a:endParaRPr>
          </a:p>
          <a:p>
            <a:pPr indent="-323850" lvl="0" marL="457200" rtl="0" algn="l">
              <a:spcBef>
                <a:spcPts val="0"/>
              </a:spcBef>
              <a:spcAft>
                <a:spcPts val="0"/>
              </a:spcAft>
              <a:buClr>
                <a:srgbClr val="376193"/>
              </a:buClr>
              <a:buSzPts val="1500"/>
              <a:buFont typeface="Arial"/>
              <a:buChar char="●"/>
            </a:pPr>
            <a:r>
              <a:rPr lang="en-US" sz="1500">
                <a:solidFill>
                  <a:srgbClr val="376193"/>
                </a:solidFill>
                <a:latin typeface="Arial"/>
                <a:ea typeface="Arial"/>
                <a:cs typeface="Arial"/>
                <a:sym typeface="Arial"/>
              </a:rPr>
              <a:t>Introduction</a:t>
            </a:r>
            <a:endParaRPr sz="1500">
              <a:solidFill>
                <a:srgbClr val="376193"/>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1.1 Project Background and Execute Summary</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1.2 Project Requirements</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1.3 Project Deliverables</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1.4 Technology and Solution Survey</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1.5 Literature Survey of Existing Research</a:t>
            </a:r>
            <a:endParaRPr>
              <a:solidFill>
                <a:srgbClr val="000000"/>
              </a:solidFill>
              <a:latin typeface="Arial"/>
              <a:ea typeface="Arial"/>
              <a:cs typeface="Arial"/>
              <a:sym typeface="Arial"/>
            </a:endParaRPr>
          </a:p>
          <a:p>
            <a:pPr indent="-323850" lvl="0" marL="457200" rtl="0" algn="l">
              <a:spcBef>
                <a:spcPts val="0"/>
              </a:spcBef>
              <a:spcAft>
                <a:spcPts val="0"/>
              </a:spcAft>
              <a:buClr>
                <a:srgbClr val="376193"/>
              </a:buClr>
              <a:buSzPts val="1500"/>
              <a:buFont typeface="Arial"/>
              <a:buChar char="●"/>
            </a:pPr>
            <a:r>
              <a:rPr lang="en-US" sz="1500">
                <a:solidFill>
                  <a:srgbClr val="376193"/>
                </a:solidFill>
                <a:latin typeface="Arial"/>
                <a:ea typeface="Arial"/>
                <a:cs typeface="Arial"/>
                <a:sym typeface="Arial"/>
              </a:rPr>
              <a:t>Data and Project Management Plan</a:t>
            </a:r>
            <a:endParaRPr sz="1500">
              <a:solidFill>
                <a:srgbClr val="376193"/>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2.1 Data Management Plan</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2.2 Project Development Methodology</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2.3 Project Organization Plan</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2.4 Project Resource Requirements and Plan</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2.5 Project Schedule</a:t>
            </a:r>
            <a:endParaRPr/>
          </a:p>
        </p:txBody>
      </p:sp>
      <p:sp>
        <p:nvSpPr>
          <p:cNvPr id="164" name="Google Shape;164;p17"/>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5"/>
          <p:cNvSpPr txBox="1"/>
          <p:nvPr>
            <p:ph type="title"/>
          </p:nvPr>
        </p:nvSpPr>
        <p:spPr>
          <a:xfrm>
            <a:off x="1092075" y="626451"/>
            <a:ext cx="10007700" cy="8157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a:t>2.4 Project Resource Requirements Plan</a:t>
            </a:r>
            <a:endParaRPr/>
          </a:p>
        </p:txBody>
      </p:sp>
      <p:sp>
        <p:nvSpPr>
          <p:cNvPr id="306" name="Google Shape;306;p35"/>
          <p:cNvSpPr txBox="1"/>
          <p:nvPr>
            <p:ph idx="1" type="body"/>
          </p:nvPr>
        </p:nvSpPr>
        <p:spPr>
          <a:xfrm>
            <a:off x="1092150" y="1556125"/>
            <a:ext cx="10007700" cy="4656300"/>
          </a:xfrm>
          <a:prstGeom prst="rect">
            <a:avLst/>
          </a:prstGeom>
          <a:noFill/>
          <a:ln>
            <a:noFill/>
          </a:ln>
        </p:spPr>
        <p:txBody>
          <a:bodyPr anchorCtr="0" anchor="ctr" bIns="121900" lIns="121900" spcFirstLastPara="1" rIns="121900" wrap="square" tIns="121900">
            <a:noAutofit/>
          </a:bodyPr>
          <a:lstStyle/>
          <a:p>
            <a:pPr indent="0" lvl="0" marL="0" rtl="0" algn="l">
              <a:lnSpc>
                <a:spcPct val="100000"/>
              </a:lnSpc>
              <a:spcBef>
                <a:spcPts val="0"/>
              </a:spcBef>
              <a:spcAft>
                <a:spcPts val="0"/>
              </a:spcAft>
              <a:buNone/>
            </a:pPr>
            <a:r>
              <a:rPr lang="en-US">
                <a:solidFill>
                  <a:srgbClr val="2D3B45"/>
                </a:solidFill>
              </a:rPr>
              <a:t>The project is implemented using tools such as </a:t>
            </a:r>
            <a:endParaRPr>
              <a:solidFill>
                <a:srgbClr val="2D3B45"/>
              </a:solidFill>
            </a:endParaRPr>
          </a:p>
          <a:p>
            <a:pPr indent="0" lvl="0" marL="0" rtl="0" algn="l">
              <a:lnSpc>
                <a:spcPct val="100000"/>
              </a:lnSpc>
              <a:spcBef>
                <a:spcPts val="0"/>
              </a:spcBef>
              <a:spcAft>
                <a:spcPts val="0"/>
              </a:spcAft>
              <a:buSzPts val="1700"/>
              <a:buNone/>
            </a:pPr>
            <a:r>
              <a:t/>
            </a:r>
            <a:endParaRPr>
              <a:solidFill>
                <a:srgbClr val="2D3B45"/>
              </a:solidFill>
            </a:endParaRPr>
          </a:p>
          <a:p>
            <a:pPr indent="-330200" lvl="0" marL="457200" rtl="0" algn="l">
              <a:lnSpc>
                <a:spcPct val="100000"/>
              </a:lnSpc>
              <a:spcBef>
                <a:spcPts val="0"/>
              </a:spcBef>
              <a:spcAft>
                <a:spcPts val="0"/>
              </a:spcAft>
              <a:buSzPts val="1600"/>
              <a:buFont typeface="Arial"/>
              <a:buChar char="●"/>
            </a:pPr>
            <a:r>
              <a:rPr b="1" lang="en-US"/>
              <a:t>Hardware Req</a:t>
            </a:r>
            <a:r>
              <a:rPr lang="en-US"/>
              <a:t>: Local Machine 8GB RAM 64-Bit Version, minimum of </a:t>
            </a:r>
            <a:r>
              <a:rPr lang="en-US">
                <a:solidFill>
                  <a:srgbClr val="2D3B45"/>
                </a:solidFill>
              </a:rPr>
              <a:t>2 CPU cores</a:t>
            </a:r>
            <a:r>
              <a:rPr lang="en-US"/>
              <a:t> </a:t>
            </a:r>
            <a:endParaRPr/>
          </a:p>
          <a:p>
            <a:pPr indent="-330200" lvl="0" marL="457200" rtl="0" algn="l">
              <a:lnSpc>
                <a:spcPct val="100000"/>
              </a:lnSpc>
              <a:spcBef>
                <a:spcPts val="0"/>
              </a:spcBef>
              <a:spcAft>
                <a:spcPts val="0"/>
              </a:spcAft>
              <a:buSzPts val="1600"/>
              <a:buFont typeface="Arial"/>
              <a:buChar char="●"/>
            </a:pPr>
            <a:r>
              <a:rPr b="1" lang="en-US"/>
              <a:t>Data Cleaning and Preprocessing</a:t>
            </a:r>
            <a:r>
              <a:rPr lang="en-US"/>
              <a:t>: Excel, Python Jupyter Notebook, Google Collab</a:t>
            </a:r>
            <a:endParaRPr/>
          </a:p>
          <a:p>
            <a:pPr indent="-330200" lvl="0" marL="457200" rtl="0" algn="l">
              <a:lnSpc>
                <a:spcPct val="100000"/>
              </a:lnSpc>
              <a:spcBef>
                <a:spcPts val="0"/>
              </a:spcBef>
              <a:spcAft>
                <a:spcPts val="0"/>
              </a:spcAft>
              <a:buSzPts val="1600"/>
              <a:buFont typeface="Arial"/>
              <a:buChar char="●"/>
            </a:pPr>
            <a:r>
              <a:rPr b="1" lang="en-US"/>
              <a:t>Machine Learning Framework and Algorithms</a:t>
            </a:r>
            <a:r>
              <a:rPr lang="en-US"/>
              <a:t>: Scikit Learn and Google Colab</a:t>
            </a:r>
            <a:endParaRPr/>
          </a:p>
          <a:p>
            <a:pPr indent="-330200" lvl="0" marL="457200" rtl="0" algn="l">
              <a:lnSpc>
                <a:spcPct val="100000"/>
              </a:lnSpc>
              <a:spcBef>
                <a:spcPts val="0"/>
              </a:spcBef>
              <a:spcAft>
                <a:spcPts val="0"/>
              </a:spcAft>
              <a:buSzPts val="1600"/>
              <a:buFont typeface="Arial"/>
              <a:buChar char="●"/>
            </a:pPr>
            <a:r>
              <a:rPr b="1" lang="en-US"/>
              <a:t>Data Visualization</a:t>
            </a:r>
            <a:r>
              <a:rPr lang="en-US"/>
              <a:t>: Python Jupyter Notebook, Tableau</a:t>
            </a:r>
            <a:endParaRPr/>
          </a:p>
          <a:p>
            <a:pPr indent="0" lvl="0" marL="0" rtl="0" algn="l">
              <a:lnSpc>
                <a:spcPct val="100000"/>
              </a:lnSpc>
              <a:spcBef>
                <a:spcPts val="500"/>
              </a:spcBef>
              <a:spcAft>
                <a:spcPts val="0"/>
              </a:spcAft>
              <a:buNone/>
            </a:pPr>
            <a:r>
              <a:t/>
            </a:r>
            <a:endParaRPr>
              <a:solidFill>
                <a:srgbClr val="2D3B45"/>
              </a:solidFill>
            </a:endParaRPr>
          </a:p>
          <a:p>
            <a:pPr indent="0" lvl="0" marL="0" rtl="0" algn="l">
              <a:lnSpc>
                <a:spcPct val="100000"/>
              </a:lnSpc>
              <a:spcBef>
                <a:spcPts val="1000"/>
              </a:spcBef>
              <a:spcAft>
                <a:spcPts val="0"/>
              </a:spcAft>
              <a:buNone/>
            </a:pPr>
            <a:r>
              <a:rPr b="1" lang="en-US">
                <a:solidFill>
                  <a:srgbClr val="2D3B45"/>
                </a:solidFill>
              </a:rPr>
              <a:t>Requirements of Reddit API Praw </a:t>
            </a:r>
            <a:endParaRPr b="1">
              <a:solidFill>
                <a:srgbClr val="2D3B45"/>
              </a:solidFill>
            </a:endParaRPr>
          </a:p>
          <a:p>
            <a:pPr indent="0" lvl="0" marL="457200" rtl="0" algn="l">
              <a:lnSpc>
                <a:spcPct val="100000"/>
              </a:lnSpc>
              <a:spcBef>
                <a:spcPts val="1000"/>
              </a:spcBef>
              <a:spcAft>
                <a:spcPts val="0"/>
              </a:spcAft>
              <a:buNone/>
            </a:pPr>
            <a:r>
              <a:rPr lang="en-US">
                <a:solidFill>
                  <a:srgbClr val="2D3B45"/>
                </a:solidFill>
              </a:rPr>
              <a:t>certifi==2023.7.22, charset-normalizer==3.2.0, idna==3.4, numpy==1.26.0, pandas==2.1.1, praw==7.7.1, prawcore==2.3.0, python-dateutil==2.8.2, pytz==2023.3.post1, requests==2.31.0, six==1.16.0, tzdata==2023.3, update-checker==0.18.0, urllib3==2.0.5, websocket-client==1.6.3 </a:t>
            </a:r>
            <a:endParaRPr/>
          </a:p>
        </p:txBody>
      </p:sp>
      <p:sp>
        <p:nvSpPr>
          <p:cNvPr id="307" name="Google Shape;307;p35"/>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pic>
        <p:nvPicPr>
          <p:cNvPr id="312" name="Google Shape;312;p36"/>
          <p:cNvPicPr preferRelativeResize="0"/>
          <p:nvPr/>
        </p:nvPicPr>
        <p:blipFill rotWithShape="1">
          <a:blip r:embed="rId3">
            <a:alphaModFix/>
          </a:blip>
          <a:srcRect b="24742" l="34046" r="31896" t="28591"/>
          <a:stretch/>
        </p:blipFill>
        <p:spPr>
          <a:xfrm>
            <a:off x="4081842" y="1133258"/>
            <a:ext cx="6473299" cy="4921436"/>
          </a:xfrm>
          <a:prstGeom prst="rect">
            <a:avLst/>
          </a:prstGeom>
          <a:noFill/>
          <a:ln>
            <a:noFill/>
          </a:ln>
        </p:spPr>
      </p:pic>
      <p:sp>
        <p:nvSpPr>
          <p:cNvPr id="313" name="Google Shape;313;p36"/>
          <p:cNvSpPr txBox="1"/>
          <p:nvPr>
            <p:ph type="title"/>
          </p:nvPr>
        </p:nvSpPr>
        <p:spPr>
          <a:xfrm>
            <a:off x="1092150" y="584673"/>
            <a:ext cx="10007700" cy="940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a:t>2.4 Project Resource Requirements Plan (continued)</a:t>
            </a:r>
            <a:endParaRPr/>
          </a:p>
        </p:txBody>
      </p:sp>
      <p:sp>
        <p:nvSpPr>
          <p:cNvPr id="314" name="Google Shape;314;p36"/>
          <p:cNvSpPr txBox="1"/>
          <p:nvPr/>
        </p:nvSpPr>
        <p:spPr>
          <a:xfrm>
            <a:off x="5422800" y="5944975"/>
            <a:ext cx="37914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700">
                <a:solidFill>
                  <a:schemeClr val="dk2"/>
                </a:solidFill>
                <a:latin typeface="Calibri"/>
                <a:ea typeface="Calibri"/>
                <a:cs typeface="Calibri"/>
                <a:sym typeface="Calibri"/>
              </a:rPr>
              <a:t>Table: Resources and Cost Estimation</a:t>
            </a:r>
            <a:endParaRPr sz="1700">
              <a:solidFill>
                <a:schemeClr val="dk2"/>
              </a:solidFill>
              <a:latin typeface="Calibri"/>
              <a:ea typeface="Calibri"/>
              <a:cs typeface="Calibri"/>
              <a:sym typeface="Calibri"/>
            </a:endParaRPr>
          </a:p>
        </p:txBody>
      </p:sp>
      <p:sp>
        <p:nvSpPr>
          <p:cNvPr id="315" name="Google Shape;315;p36"/>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7"/>
          <p:cNvSpPr txBox="1"/>
          <p:nvPr>
            <p:ph type="title"/>
          </p:nvPr>
        </p:nvSpPr>
        <p:spPr>
          <a:xfrm>
            <a:off x="1092150" y="584673"/>
            <a:ext cx="10007700" cy="940800"/>
          </a:xfrm>
          <a:prstGeom prst="rect">
            <a:avLst/>
          </a:prstGeom>
          <a:noFill/>
          <a:ln>
            <a:noFill/>
          </a:ln>
        </p:spPr>
        <p:txBody>
          <a:bodyPr anchorCtr="0" anchor="t" bIns="121900" lIns="121900" spcFirstLastPara="1" rIns="121900" wrap="square" tIns="121900">
            <a:normAutofit/>
          </a:bodyPr>
          <a:lstStyle/>
          <a:p>
            <a:pPr indent="0" lvl="0" marL="0" rtl="0" algn="l">
              <a:spcBef>
                <a:spcPts val="0"/>
              </a:spcBef>
              <a:spcAft>
                <a:spcPts val="0"/>
              </a:spcAft>
              <a:buNone/>
            </a:pPr>
            <a:r>
              <a:rPr lang="en-US"/>
              <a:t>2.5 Project Schedule</a:t>
            </a:r>
            <a:endParaRPr/>
          </a:p>
        </p:txBody>
      </p:sp>
      <p:sp>
        <p:nvSpPr>
          <p:cNvPr id="321" name="Google Shape;321;p37"/>
          <p:cNvSpPr txBox="1"/>
          <p:nvPr/>
        </p:nvSpPr>
        <p:spPr>
          <a:xfrm>
            <a:off x="9152325" y="3467275"/>
            <a:ext cx="24894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700">
                <a:solidFill>
                  <a:schemeClr val="dk2"/>
                </a:solidFill>
                <a:latin typeface="Calibri"/>
                <a:ea typeface="Calibri"/>
                <a:cs typeface="Calibri"/>
                <a:sym typeface="Calibri"/>
              </a:rPr>
              <a:t>Figure: GANTT Chart</a:t>
            </a:r>
            <a:endParaRPr sz="1700">
              <a:solidFill>
                <a:schemeClr val="dk2"/>
              </a:solidFill>
              <a:latin typeface="Calibri"/>
              <a:ea typeface="Calibri"/>
              <a:cs typeface="Calibri"/>
              <a:sym typeface="Calibri"/>
            </a:endParaRPr>
          </a:p>
        </p:txBody>
      </p:sp>
      <p:sp>
        <p:nvSpPr>
          <p:cNvPr id="322" name="Google Shape;322;p37"/>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323" name="Google Shape;323;p37"/>
          <p:cNvPicPr preferRelativeResize="0"/>
          <p:nvPr/>
        </p:nvPicPr>
        <p:blipFill rotWithShape="1">
          <a:blip r:embed="rId3">
            <a:alphaModFix/>
          </a:blip>
          <a:srcRect b="0" l="0" r="26503" t="0"/>
          <a:stretch/>
        </p:blipFill>
        <p:spPr>
          <a:xfrm>
            <a:off x="1142000" y="1319150"/>
            <a:ext cx="7343900" cy="49767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pic>
        <p:nvPicPr>
          <p:cNvPr descr="A diagram of a project&#10;&#10;Description automatically generated" id="328" name="Google Shape;328;p38"/>
          <p:cNvPicPr preferRelativeResize="0"/>
          <p:nvPr/>
        </p:nvPicPr>
        <p:blipFill rotWithShape="1">
          <a:blip r:embed="rId3">
            <a:alphaModFix/>
          </a:blip>
          <a:srcRect b="0" l="0" r="0" t="0"/>
          <a:stretch/>
        </p:blipFill>
        <p:spPr>
          <a:xfrm>
            <a:off x="2091777" y="1648667"/>
            <a:ext cx="8008444" cy="4712604"/>
          </a:xfrm>
          <a:prstGeom prst="rect">
            <a:avLst/>
          </a:prstGeom>
          <a:noFill/>
          <a:ln>
            <a:noFill/>
          </a:ln>
        </p:spPr>
      </p:pic>
      <p:sp>
        <p:nvSpPr>
          <p:cNvPr id="329" name="Google Shape;329;p38"/>
          <p:cNvSpPr txBox="1"/>
          <p:nvPr/>
        </p:nvSpPr>
        <p:spPr>
          <a:xfrm>
            <a:off x="4851300" y="6133063"/>
            <a:ext cx="24894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700">
                <a:solidFill>
                  <a:schemeClr val="dk2"/>
                </a:solidFill>
                <a:latin typeface="Calibri"/>
                <a:ea typeface="Calibri"/>
                <a:cs typeface="Calibri"/>
                <a:sym typeface="Calibri"/>
              </a:rPr>
              <a:t>Figure: PERT Chart</a:t>
            </a:r>
            <a:endParaRPr sz="1700">
              <a:solidFill>
                <a:schemeClr val="dk2"/>
              </a:solidFill>
              <a:latin typeface="Calibri"/>
              <a:ea typeface="Calibri"/>
              <a:cs typeface="Calibri"/>
              <a:sym typeface="Calibri"/>
            </a:endParaRPr>
          </a:p>
        </p:txBody>
      </p:sp>
      <p:sp>
        <p:nvSpPr>
          <p:cNvPr id="330" name="Google Shape;330;p38"/>
          <p:cNvSpPr txBox="1"/>
          <p:nvPr>
            <p:ph type="title"/>
          </p:nvPr>
        </p:nvSpPr>
        <p:spPr>
          <a:xfrm>
            <a:off x="1092150" y="584673"/>
            <a:ext cx="10007700" cy="940800"/>
          </a:xfrm>
          <a:prstGeom prst="rect">
            <a:avLst/>
          </a:prstGeom>
          <a:noFill/>
          <a:ln>
            <a:noFill/>
          </a:ln>
        </p:spPr>
        <p:txBody>
          <a:bodyPr anchorCtr="0" anchor="t" bIns="121900" lIns="121900" spcFirstLastPara="1" rIns="121900" wrap="square" tIns="121900">
            <a:normAutofit/>
          </a:bodyPr>
          <a:lstStyle/>
          <a:p>
            <a:pPr indent="0" lvl="0" marL="0" rtl="0" algn="l">
              <a:spcBef>
                <a:spcPts val="0"/>
              </a:spcBef>
              <a:spcAft>
                <a:spcPts val="0"/>
              </a:spcAft>
              <a:buNone/>
            </a:pPr>
            <a:r>
              <a:rPr lang="en-US"/>
              <a:t>2.5 Project Schedule (continued)</a:t>
            </a:r>
            <a:endParaRPr/>
          </a:p>
        </p:txBody>
      </p:sp>
      <p:sp>
        <p:nvSpPr>
          <p:cNvPr id="331" name="Google Shape;331;p38"/>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9"/>
          <p:cNvSpPr txBox="1"/>
          <p:nvPr>
            <p:ph type="title"/>
          </p:nvPr>
        </p:nvSpPr>
        <p:spPr>
          <a:xfrm>
            <a:off x="2518245" y="2328133"/>
            <a:ext cx="7170000" cy="2194800"/>
          </a:xfrm>
          <a:prstGeom prst="rect">
            <a:avLst/>
          </a:prstGeom>
        </p:spPr>
        <p:txBody>
          <a:bodyPr anchorCtr="0" anchor="ctr" bIns="121900" lIns="121900" spcFirstLastPara="1" rIns="121900" wrap="square" tIns="121900">
            <a:normAutofit/>
          </a:bodyPr>
          <a:lstStyle/>
          <a:p>
            <a:pPr indent="0" lvl="0" marL="0" rtl="0" algn="ctr">
              <a:spcBef>
                <a:spcPts val="0"/>
              </a:spcBef>
              <a:spcAft>
                <a:spcPts val="0"/>
              </a:spcAft>
              <a:buNone/>
            </a:pPr>
            <a:r>
              <a:rPr lang="en-US"/>
              <a:t>3</a:t>
            </a:r>
            <a:r>
              <a:rPr lang="en-US"/>
              <a:t>. Data Engineering</a:t>
            </a:r>
            <a:endParaRPr/>
          </a:p>
        </p:txBody>
      </p:sp>
      <p:sp>
        <p:nvSpPr>
          <p:cNvPr id="338" name="Google Shape;338;p39"/>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0"/>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3.1 </a:t>
            </a:r>
            <a:r>
              <a:rPr lang="en-US"/>
              <a:t>Data Process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45" name="Google Shape;345;p40"/>
          <p:cNvSpPr txBox="1"/>
          <p:nvPr>
            <p:ph idx="1" type="body"/>
          </p:nvPr>
        </p:nvSpPr>
        <p:spPr>
          <a:xfrm>
            <a:off x="1092150" y="1556125"/>
            <a:ext cx="10007700" cy="4656300"/>
          </a:xfrm>
          <a:prstGeom prst="rect">
            <a:avLst/>
          </a:prstGeom>
        </p:spPr>
        <p:txBody>
          <a:bodyPr anchorCtr="0" anchor="ctr" bIns="121900" lIns="121900" spcFirstLastPara="1" rIns="121900" wrap="square" tIns="121900">
            <a:noAutofit/>
          </a:bodyPr>
          <a:lstStyle/>
          <a:p>
            <a:pPr indent="0" lvl="0" marL="0" rtl="0" algn="l">
              <a:lnSpc>
                <a:spcPct val="105000"/>
              </a:lnSpc>
              <a:spcBef>
                <a:spcPts val="0"/>
              </a:spcBef>
              <a:spcAft>
                <a:spcPts val="0"/>
              </a:spcAft>
              <a:buSzPts val="852"/>
              <a:buNone/>
            </a:pPr>
            <a:r>
              <a:rPr lang="en-US" sz="1417"/>
              <a:t>Data Collection with PRAW: The project utilizes the PRAW library to gather data from Reddit, focusing on popular posts from six specific subreddits. Information collected includes post details such as title, body text, likes, comments, URL, and post IDs.</a:t>
            </a:r>
            <a:endParaRPr sz="1417"/>
          </a:p>
          <a:p>
            <a:pPr indent="0" lvl="0" marL="0" rtl="0" algn="l">
              <a:lnSpc>
                <a:spcPct val="105000"/>
              </a:lnSpc>
              <a:spcBef>
                <a:spcPts val="0"/>
              </a:spcBef>
              <a:spcAft>
                <a:spcPts val="0"/>
              </a:spcAft>
              <a:buSzPts val="852"/>
              <a:buNone/>
            </a:pPr>
            <a:r>
              <a:rPr lang="en-US" sz="1417"/>
              <a:t>Data Storage on AWS: The collected data is initially stored on EBS volumes before being transferred to S3 buckets. AWS EC2 instances and data collection automation via a CRON process provide a scalable and efficient solution for continuous data gathering.</a:t>
            </a:r>
            <a:endParaRPr sz="1417"/>
          </a:p>
          <a:p>
            <a:pPr indent="0" lvl="0" marL="0" rtl="0" algn="l">
              <a:lnSpc>
                <a:spcPct val="105000"/>
              </a:lnSpc>
              <a:spcBef>
                <a:spcPts val="0"/>
              </a:spcBef>
              <a:spcAft>
                <a:spcPts val="0"/>
              </a:spcAft>
              <a:buSzPts val="852"/>
              <a:buNone/>
            </a:pPr>
            <a:r>
              <a:rPr lang="en-US" sz="1417"/>
              <a:t>Hot Post Focus: The data collection method specifically targets 'hot' posts, defined as newly created posts that have gained significant upvotes relative to their age. This ensures that the dataset reflects the most relevant and engaging content actively interacted with by Reddit users.</a:t>
            </a:r>
            <a:endParaRPr sz="1417"/>
          </a:p>
          <a:p>
            <a:pPr indent="0" lvl="0" marL="0" rtl="0" algn="l">
              <a:lnSpc>
                <a:spcPct val="105000"/>
              </a:lnSpc>
              <a:spcBef>
                <a:spcPts val="0"/>
              </a:spcBef>
              <a:spcAft>
                <a:spcPts val="0"/>
              </a:spcAft>
              <a:buSzPts val="852"/>
              <a:buNone/>
            </a:pPr>
            <a:r>
              <a:rPr lang="en-US" sz="1417"/>
              <a:t>Train-Test Split: The collected data is divided into training, and test sets, following machine learning best practices. The training set is used for model training, and the test set for evaluating models on previously unseen data.</a:t>
            </a:r>
            <a:endParaRPr sz="1417"/>
          </a:p>
          <a:p>
            <a:pPr indent="0" lvl="0" marL="0" rtl="0" algn="l">
              <a:lnSpc>
                <a:spcPct val="105000"/>
              </a:lnSpc>
              <a:spcBef>
                <a:spcPts val="0"/>
              </a:spcBef>
              <a:spcAft>
                <a:spcPts val="0"/>
              </a:spcAft>
              <a:buSzPts val="852"/>
              <a:buNone/>
            </a:pPr>
            <a:r>
              <a:rPr lang="en-US" sz="1417"/>
              <a:t>Scheduled Operation for Timely Updates: A CRON process enables a scheduled operation to run every six hours, ensuring the continuous collection of current and upvoted data points. This approach allows for a thorough examination of ongoing trends and patterns in post interactions on Reddit.</a:t>
            </a:r>
            <a:endParaRPr sz="1417"/>
          </a:p>
          <a:p>
            <a:pPr indent="0" lvl="0" marL="0" rtl="0" algn="l">
              <a:lnSpc>
                <a:spcPct val="105000"/>
              </a:lnSpc>
              <a:spcBef>
                <a:spcPts val="0"/>
              </a:spcBef>
              <a:spcAft>
                <a:spcPts val="0"/>
              </a:spcAft>
              <a:buSzPts val="852"/>
              <a:buNone/>
            </a:pPr>
            <a:r>
              <a:t/>
            </a:r>
            <a:endParaRPr sz="1417"/>
          </a:p>
          <a:p>
            <a:pPr indent="0" lvl="0" marL="0" rtl="0" algn="l">
              <a:lnSpc>
                <a:spcPct val="105000"/>
              </a:lnSpc>
              <a:spcBef>
                <a:spcPts val="0"/>
              </a:spcBef>
              <a:spcAft>
                <a:spcPts val="0"/>
              </a:spcAft>
              <a:buSzPts val="852"/>
              <a:buNone/>
            </a:pPr>
            <a:r>
              <a:t/>
            </a:r>
            <a:endParaRPr sz="1417"/>
          </a:p>
        </p:txBody>
      </p:sp>
      <p:sp>
        <p:nvSpPr>
          <p:cNvPr id="346" name="Google Shape;346;p40"/>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1"/>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3.2 </a:t>
            </a:r>
            <a:r>
              <a:rPr lang="en-US"/>
              <a:t>Data Collection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53" name="Google Shape;353;p41"/>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330200" lvl="0" marL="457200" rtl="0" algn="l">
              <a:spcBef>
                <a:spcPts val="0"/>
              </a:spcBef>
              <a:spcAft>
                <a:spcPts val="0"/>
              </a:spcAft>
              <a:buSzPts val="1600"/>
              <a:buAutoNum type="arabicPeriod"/>
            </a:pPr>
            <a:r>
              <a:rPr lang="en-US"/>
              <a:t>Wrote a python program which collects 100 ”hot” posts from a subreddit.</a:t>
            </a:r>
            <a:endParaRPr/>
          </a:p>
          <a:p>
            <a:pPr indent="-330200" lvl="0" marL="457200" rtl="0" algn="l">
              <a:spcBef>
                <a:spcPts val="0"/>
              </a:spcBef>
              <a:spcAft>
                <a:spcPts val="0"/>
              </a:spcAft>
              <a:buSzPts val="1600"/>
              <a:buAutoNum type="arabicPeriod"/>
            </a:pPr>
            <a:r>
              <a:rPr lang="en-US"/>
              <a:t>Iterated it through six different subreddits to collect 600 datapoints per run.</a:t>
            </a:r>
            <a:endParaRPr/>
          </a:p>
          <a:p>
            <a:pPr indent="-330200" lvl="0" marL="457200" rtl="0" algn="l">
              <a:spcBef>
                <a:spcPts val="0"/>
              </a:spcBef>
              <a:spcAft>
                <a:spcPts val="0"/>
              </a:spcAft>
              <a:buSzPts val="1600"/>
              <a:buAutoNum type="arabicPeriod"/>
            </a:pPr>
            <a:r>
              <a:rPr lang="en-US"/>
              <a:t>Uploaded the script to AWS EC2 instance.</a:t>
            </a:r>
            <a:endParaRPr/>
          </a:p>
          <a:p>
            <a:pPr indent="-330200" lvl="0" marL="457200" rtl="0" algn="l">
              <a:spcBef>
                <a:spcPts val="0"/>
              </a:spcBef>
              <a:spcAft>
                <a:spcPts val="0"/>
              </a:spcAft>
              <a:buSzPts val="1600"/>
              <a:buAutoNum type="arabicPeriod"/>
            </a:pPr>
            <a:r>
              <a:rPr lang="en-US"/>
              <a:t>Scheduled CRON job to run the python script once every 6 hours.</a:t>
            </a:r>
            <a:endParaRPr/>
          </a:p>
          <a:p>
            <a:pPr indent="-330200" lvl="0" marL="457200" rtl="0" algn="l">
              <a:spcBef>
                <a:spcPts val="0"/>
              </a:spcBef>
              <a:spcAft>
                <a:spcPts val="0"/>
              </a:spcAft>
              <a:buSzPts val="1600"/>
              <a:buAutoNum type="arabicPeriod"/>
            </a:pPr>
            <a:r>
              <a:rPr lang="en-US"/>
              <a:t>Tools used: Python, Reddit API &amp; PRAW, AWS EC2 &amp; CRON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To use the reddit API smoothly we need client_id and client_secret, this can be done by registering as Developer on the Reddit Dev website.</a:t>
            </a:r>
            <a:endParaRPr/>
          </a:p>
          <a:p>
            <a:pPr indent="0" lvl="0" marL="0" rtl="0" algn="l">
              <a:spcBef>
                <a:spcPts val="0"/>
              </a:spcBef>
              <a:spcAft>
                <a:spcPts val="0"/>
              </a:spcAft>
              <a:buNone/>
            </a:pPr>
            <a:r>
              <a:rPr lang="en-US"/>
              <a:t>Add the client_id and secret as environment variable in your system.</a:t>
            </a:r>
            <a:endParaRPr/>
          </a:p>
          <a:p>
            <a:pPr indent="0" lvl="0" marL="0" rtl="0" algn="l">
              <a:spcBef>
                <a:spcPts val="0"/>
              </a:spcBef>
              <a:spcAft>
                <a:spcPts val="0"/>
              </a:spcAft>
              <a:buNone/>
            </a:pPr>
            <a:r>
              <a:rPr lang="en-US"/>
              <a:t>In the code below we are accessing the client_id and client_secret using the os library and the method getenv.</a:t>
            </a:r>
            <a:endParaRPr/>
          </a:p>
          <a:p>
            <a:pPr indent="0" lvl="0" marL="0" rtl="0" algn="l">
              <a:spcBef>
                <a:spcPts val="0"/>
              </a:spcBef>
              <a:spcAft>
                <a:spcPts val="0"/>
              </a:spcAft>
              <a:buNone/>
            </a:pPr>
            <a:r>
              <a:rPr lang="en-US"/>
              <a:t>This was we are successfully authenticated to use the reddit API and our client_id and client_secret remains secured.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54" name="Google Shape;354;p41"/>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355" name="Google Shape;355;p41"/>
          <p:cNvPicPr preferRelativeResize="0"/>
          <p:nvPr/>
        </p:nvPicPr>
        <p:blipFill>
          <a:blip r:embed="rId3">
            <a:alphaModFix/>
          </a:blip>
          <a:stretch>
            <a:fillRect/>
          </a:stretch>
        </p:blipFill>
        <p:spPr>
          <a:xfrm>
            <a:off x="8055425" y="1556118"/>
            <a:ext cx="3363675" cy="17489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2"/>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3.3 </a:t>
            </a:r>
            <a:r>
              <a:rPr lang="en-US"/>
              <a:t>Data Pre-processing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62" name="Google Shape;362;p42"/>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lang="en-US"/>
              <a:t>Image Text Extraction: To utilize image data in the dataset, a script downloads images using the URL column. Pytesseract extracts text from images, adding it to the dataset under the column 'image_text'. This, along with post titles and selftext, forms the basis for further processing.</a:t>
            </a:r>
            <a:endParaRPr/>
          </a:p>
          <a:p>
            <a:pPr indent="0" lvl="0" marL="0" rtl="0" algn="l">
              <a:spcBef>
                <a:spcPts val="0"/>
              </a:spcBef>
              <a:spcAft>
                <a:spcPts val="0"/>
              </a:spcAft>
              <a:buNone/>
            </a:pPr>
            <a:r>
              <a:rPr lang="en-US"/>
              <a:t>Text Preprocessing Steps: The raw text from posts and images undergoes extensive preprocessing. New line characters and special characters are removed, and the text is converted to lowercase for consistency and reduced vocabulary size. URLs are removed to focus on semantic content, and tokenization using word_tokenize aids in understanding sentence structure.</a:t>
            </a:r>
            <a:endParaRPr/>
          </a:p>
          <a:p>
            <a:pPr indent="0" lvl="0" marL="0" rtl="0" algn="l">
              <a:spcBef>
                <a:spcPts val="0"/>
              </a:spcBef>
              <a:spcAft>
                <a:spcPts val="0"/>
              </a:spcAft>
              <a:buNone/>
            </a:pPr>
            <a:r>
              <a:rPr lang="en-US"/>
              <a:t>Stemming and Lemmatization: Stemming (using PorterStemmer) reduces words to their root form, simplifying vocabulary. Lemmatization (using WordNetLemmatizer) ensures valid words and captures nuanced meanings for accurate classification.</a:t>
            </a:r>
            <a:endParaRPr/>
          </a:p>
          <a:p>
            <a:pPr indent="0" lvl="0" marL="0" rtl="0" algn="l">
              <a:spcBef>
                <a:spcPts val="0"/>
              </a:spcBef>
              <a:spcAft>
                <a:spcPts val="0"/>
              </a:spcAft>
              <a:buNone/>
            </a:pPr>
            <a:r>
              <a:rPr lang="en-US"/>
              <a:t>Concatenation and Final Preprocessing: The 'image_text' is loaded into a new column, combined with 'selftext' and 'title', and subjected to preprocessing methods. The entire dataset is then converted to lowercase, characters are removed.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63" name="Google Shape;363;p42"/>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43"/>
          <p:cNvSpPr txBox="1"/>
          <p:nvPr>
            <p:ph type="title"/>
          </p:nvPr>
        </p:nvSpPr>
        <p:spPr>
          <a:xfrm>
            <a:off x="1092150" y="584673"/>
            <a:ext cx="10007700" cy="9408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3.4 </a:t>
            </a:r>
            <a:r>
              <a:rPr lang="en-US"/>
              <a:t>DATA PRE-PROCESSING (RAW DATA)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70" name="Google Shape;370;p43"/>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371" name="Google Shape;371;p43"/>
          <p:cNvPicPr preferRelativeResize="0"/>
          <p:nvPr/>
        </p:nvPicPr>
        <p:blipFill>
          <a:blip r:embed="rId3">
            <a:alphaModFix/>
          </a:blip>
          <a:stretch>
            <a:fillRect/>
          </a:stretch>
        </p:blipFill>
        <p:spPr>
          <a:xfrm>
            <a:off x="1092150" y="1380973"/>
            <a:ext cx="10432404" cy="50277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4"/>
          <p:cNvSpPr txBox="1"/>
          <p:nvPr>
            <p:ph type="title"/>
          </p:nvPr>
        </p:nvSpPr>
        <p:spPr>
          <a:xfrm>
            <a:off x="1092150" y="584673"/>
            <a:ext cx="10007700" cy="9408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t>3.4 DATA PRE-PROCESSING (AFTER)</a:t>
            </a:r>
            <a:endParaRPr/>
          </a:p>
        </p:txBody>
      </p:sp>
      <p:sp>
        <p:nvSpPr>
          <p:cNvPr id="378" name="Google Shape;378;p44"/>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379" name="Google Shape;379;p44"/>
          <p:cNvPicPr preferRelativeResize="0"/>
          <p:nvPr/>
        </p:nvPicPr>
        <p:blipFill>
          <a:blip r:embed="rId3">
            <a:alphaModFix/>
          </a:blip>
          <a:stretch>
            <a:fillRect/>
          </a:stretch>
        </p:blipFill>
        <p:spPr>
          <a:xfrm>
            <a:off x="2114263" y="1418098"/>
            <a:ext cx="7963484" cy="502772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8"/>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Index</a:t>
            </a:r>
            <a:endParaRPr/>
          </a:p>
        </p:txBody>
      </p:sp>
      <p:sp>
        <p:nvSpPr>
          <p:cNvPr id="171" name="Google Shape;171;p18"/>
          <p:cNvSpPr txBox="1"/>
          <p:nvPr>
            <p:ph idx="1" type="body"/>
          </p:nvPr>
        </p:nvSpPr>
        <p:spPr>
          <a:xfrm>
            <a:off x="1092150" y="1556125"/>
            <a:ext cx="10007700" cy="4656300"/>
          </a:xfrm>
          <a:prstGeom prst="rect">
            <a:avLst/>
          </a:prstGeom>
        </p:spPr>
        <p:txBody>
          <a:bodyPr anchorCtr="0" anchor="ctr" bIns="121900" lIns="121900" spcFirstLastPara="1" rIns="121900" wrap="square" tIns="121900">
            <a:noAutofit/>
          </a:bodyPr>
          <a:lstStyle/>
          <a:p>
            <a:pPr indent="-323850" lvl="0" marL="457200" rtl="0" algn="l">
              <a:spcBef>
                <a:spcPts val="0"/>
              </a:spcBef>
              <a:spcAft>
                <a:spcPts val="0"/>
              </a:spcAft>
              <a:buClr>
                <a:srgbClr val="376193"/>
              </a:buClr>
              <a:buSzPts val="1500"/>
              <a:buFont typeface="Arial"/>
              <a:buChar char="●"/>
            </a:pPr>
            <a:r>
              <a:rPr lang="en-US" sz="1500">
                <a:solidFill>
                  <a:srgbClr val="376193"/>
                </a:solidFill>
                <a:latin typeface="Arial"/>
                <a:ea typeface="Arial"/>
                <a:cs typeface="Arial"/>
                <a:sym typeface="Arial"/>
              </a:rPr>
              <a:t>Data Engineering</a:t>
            </a:r>
            <a:endParaRPr sz="1500">
              <a:solidFill>
                <a:srgbClr val="376193"/>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3.1 Data Process</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3.2 Data Collection</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3.3 Data Pre-processing</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3.4 Data Transformation</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3.5 Data Preparation</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3.6 Data Statistics</a:t>
            </a:r>
            <a:endParaRPr>
              <a:solidFill>
                <a:srgbClr val="000000"/>
              </a:solidFill>
              <a:latin typeface="Arial"/>
              <a:ea typeface="Arial"/>
              <a:cs typeface="Arial"/>
              <a:sym typeface="Arial"/>
            </a:endParaRPr>
          </a:p>
          <a:p>
            <a:pPr indent="-323850" lvl="0" marL="457200" rtl="0" algn="l">
              <a:spcBef>
                <a:spcPts val="0"/>
              </a:spcBef>
              <a:spcAft>
                <a:spcPts val="0"/>
              </a:spcAft>
              <a:buClr>
                <a:srgbClr val="376193"/>
              </a:buClr>
              <a:buSzPts val="1500"/>
              <a:buFont typeface="Arial"/>
              <a:buChar char="●"/>
            </a:pPr>
            <a:r>
              <a:rPr lang="en-US" sz="1500">
                <a:solidFill>
                  <a:srgbClr val="376193"/>
                </a:solidFill>
                <a:latin typeface="Arial"/>
                <a:ea typeface="Arial"/>
                <a:cs typeface="Arial"/>
                <a:sym typeface="Arial"/>
              </a:rPr>
              <a:t>Model Development</a:t>
            </a:r>
            <a:endParaRPr sz="1500">
              <a:solidFill>
                <a:srgbClr val="376193"/>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4.1 Model Proposals</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4.2 Model Supports</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4.3 Model Comparison and Justification</a:t>
            </a:r>
            <a:endParaRPr>
              <a:solidFill>
                <a:srgbClr val="000000"/>
              </a:solidFill>
              <a:latin typeface="Arial"/>
              <a:ea typeface="Arial"/>
              <a:cs typeface="Arial"/>
              <a:sym typeface="Arial"/>
            </a:endParaRPr>
          </a:p>
          <a:p>
            <a:pPr indent="-330200" lvl="1" marL="914400" rtl="0" algn="l">
              <a:spcBef>
                <a:spcPts val="0"/>
              </a:spcBef>
              <a:spcAft>
                <a:spcPts val="0"/>
              </a:spcAft>
              <a:buClr>
                <a:srgbClr val="000000"/>
              </a:buClr>
              <a:buSzPts val="1600"/>
              <a:buFont typeface="Arial"/>
              <a:buChar char="○"/>
            </a:pPr>
            <a:r>
              <a:rPr lang="en-US">
                <a:solidFill>
                  <a:srgbClr val="000000"/>
                </a:solidFill>
                <a:latin typeface="Arial"/>
                <a:ea typeface="Arial"/>
                <a:cs typeface="Arial"/>
                <a:sym typeface="Arial"/>
              </a:rPr>
              <a:t>4.4 Model Evaluation Methods</a:t>
            </a:r>
            <a:endParaRPr/>
          </a:p>
        </p:txBody>
      </p:sp>
      <p:sp>
        <p:nvSpPr>
          <p:cNvPr id="172" name="Google Shape;172;p18"/>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5"/>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3.5 </a:t>
            </a:r>
            <a:r>
              <a:rPr lang="en-US"/>
              <a:t>Data Transformation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6" name="Google Shape;386;p45"/>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lang="en-US"/>
              <a:t>Text Data Transformation Techniques: Three distinct techniques - Count Vectorization, TF-IDF Vectorization, and GloVe Embedding - are employed to prepare text data for a fake news identification machine learning model.</a:t>
            </a:r>
            <a:endParaRPr/>
          </a:p>
          <a:p>
            <a:pPr indent="0" lvl="0" marL="0" rtl="0" algn="l">
              <a:spcBef>
                <a:spcPts val="0"/>
              </a:spcBef>
              <a:spcAft>
                <a:spcPts val="0"/>
              </a:spcAft>
              <a:buNone/>
            </a:pPr>
            <a:r>
              <a:rPr lang="en-US"/>
              <a:t>Count Vectorization: Represents documents as word frequency vectors, creating high-dimensional sparse matrices. Each unique term serves as a feature, forming the basis for subsequent model training.</a:t>
            </a:r>
            <a:endParaRPr/>
          </a:p>
          <a:p>
            <a:pPr indent="0" lvl="0" marL="0" rtl="0" algn="l">
              <a:spcBef>
                <a:spcPts val="0"/>
              </a:spcBef>
              <a:spcAft>
                <a:spcPts val="0"/>
              </a:spcAft>
              <a:buNone/>
            </a:pPr>
            <a:r>
              <a:rPr lang="en-US"/>
              <a:t>TF-IDF Vectorization: Extends Count Vectorization by considering term importance in the entire corpus. Higher weights are assigned to terms that are frequent in a document but rare in the corpus, enhancing the model's ability to discern relevance.</a:t>
            </a:r>
            <a:endParaRPr/>
          </a:p>
          <a:p>
            <a:pPr indent="0" lvl="0" marL="0" rtl="0" algn="l">
              <a:spcBef>
                <a:spcPts val="0"/>
              </a:spcBef>
              <a:spcAft>
                <a:spcPts val="0"/>
              </a:spcAft>
              <a:buNone/>
            </a:pPr>
            <a:r>
              <a:rPr lang="en-US"/>
              <a:t>GloVe Embedding: Utilizes pre-trained word embeddings to transform words into dense vectors based on global statistical information. Captures semantic relationships, allowing the model to understand context and meaning, enhancing nuanced semantics in fake news detection.</a:t>
            </a:r>
            <a:endParaRPr/>
          </a:p>
          <a:p>
            <a:pPr indent="0" lvl="0" marL="0" rtl="0" algn="l">
              <a:spcBef>
                <a:spcPts val="0"/>
              </a:spcBef>
              <a:spcAft>
                <a:spcPts val="0"/>
              </a:spcAft>
              <a:buNone/>
            </a:pPr>
            <a:r>
              <a:rPr lang="en-US"/>
              <a:t>Multifaceted Approach for Model Enhancement: Incorporating these vectorization methods transforms raw text data into numerical formats, providing structured input for machine learning. This multifaceted approach captures diverse aspects of the data, empowering the model to discern subtle linguistic nuances crucial for accurate classification.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7" name="Google Shape;387;p45"/>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46"/>
          <p:cNvSpPr txBox="1"/>
          <p:nvPr>
            <p:ph type="title"/>
          </p:nvPr>
        </p:nvSpPr>
        <p:spPr>
          <a:xfrm>
            <a:off x="1092150" y="584673"/>
            <a:ext cx="10007700" cy="9408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DATA TRANSFORMATION (COUNT VECTORIZATION)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94" name="Google Shape;394;p46"/>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395" name="Google Shape;395;p46"/>
          <p:cNvPicPr preferRelativeResize="0"/>
          <p:nvPr/>
        </p:nvPicPr>
        <p:blipFill>
          <a:blip r:embed="rId3">
            <a:alphaModFix/>
          </a:blip>
          <a:stretch>
            <a:fillRect/>
          </a:stretch>
        </p:blipFill>
        <p:spPr>
          <a:xfrm>
            <a:off x="1954663" y="1844125"/>
            <a:ext cx="8282675" cy="45012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7"/>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DATA TRANSFORMATION (TF-IDF)</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02" name="Google Shape;402;p47"/>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403" name="Google Shape;403;p47"/>
          <p:cNvPicPr preferRelativeResize="0"/>
          <p:nvPr/>
        </p:nvPicPr>
        <p:blipFill>
          <a:blip r:embed="rId3">
            <a:alphaModFix/>
          </a:blip>
          <a:stretch>
            <a:fillRect/>
          </a:stretch>
        </p:blipFill>
        <p:spPr>
          <a:xfrm>
            <a:off x="1690063" y="1423147"/>
            <a:ext cx="8811873" cy="492224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pic>
        <p:nvPicPr>
          <p:cNvPr id="408" name="Google Shape;408;p48"/>
          <p:cNvPicPr preferRelativeResize="0"/>
          <p:nvPr/>
        </p:nvPicPr>
        <p:blipFill rotWithShape="1">
          <a:blip r:embed="rId3">
            <a:alphaModFix/>
          </a:blip>
          <a:srcRect b="0" l="0" r="0" t="0"/>
          <a:stretch/>
        </p:blipFill>
        <p:spPr>
          <a:xfrm>
            <a:off x="456050" y="2222025"/>
            <a:ext cx="6588451" cy="3849325"/>
          </a:xfrm>
          <a:prstGeom prst="rect">
            <a:avLst/>
          </a:prstGeom>
          <a:noFill/>
          <a:ln>
            <a:noFill/>
          </a:ln>
        </p:spPr>
      </p:pic>
      <p:pic>
        <p:nvPicPr>
          <p:cNvPr id="409" name="Google Shape;409;p48"/>
          <p:cNvPicPr preferRelativeResize="0"/>
          <p:nvPr/>
        </p:nvPicPr>
        <p:blipFill>
          <a:blip r:embed="rId4">
            <a:alphaModFix/>
          </a:blip>
          <a:stretch>
            <a:fillRect/>
          </a:stretch>
        </p:blipFill>
        <p:spPr>
          <a:xfrm>
            <a:off x="5789250" y="2420875"/>
            <a:ext cx="5849700" cy="3484625"/>
          </a:xfrm>
          <a:prstGeom prst="rect">
            <a:avLst/>
          </a:prstGeom>
          <a:noFill/>
          <a:ln>
            <a:noFill/>
          </a:ln>
        </p:spPr>
      </p:pic>
      <p:sp>
        <p:nvSpPr>
          <p:cNvPr id="410" name="Google Shape;410;p48"/>
          <p:cNvSpPr txBox="1"/>
          <p:nvPr>
            <p:ph type="title"/>
          </p:nvPr>
        </p:nvSpPr>
        <p:spPr>
          <a:xfrm>
            <a:off x="1092150" y="584673"/>
            <a:ext cx="10007700" cy="9408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t>3.6 </a:t>
            </a:r>
            <a:r>
              <a:rPr lang="en-US"/>
              <a:t>Exploratory </a:t>
            </a:r>
            <a:r>
              <a:rPr lang="en-US"/>
              <a:t>Data </a:t>
            </a:r>
            <a:r>
              <a:rPr lang="en-US"/>
              <a:t>Analysis </a:t>
            </a:r>
            <a:endParaRPr/>
          </a:p>
        </p:txBody>
      </p:sp>
      <p:sp>
        <p:nvSpPr>
          <p:cNvPr id="411" name="Google Shape;411;p48"/>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pic>
        <p:nvPicPr>
          <p:cNvPr id="416" name="Google Shape;416;p49"/>
          <p:cNvPicPr preferRelativeResize="0"/>
          <p:nvPr/>
        </p:nvPicPr>
        <p:blipFill>
          <a:blip r:embed="rId3">
            <a:alphaModFix/>
          </a:blip>
          <a:stretch>
            <a:fillRect/>
          </a:stretch>
        </p:blipFill>
        <p:spPr>
          <a:xfrm>
            <a:off x="388050" y="2010601"/>
            <a:ext cx="5688226" cy="4327301"/>
          </a:xfrm>
          <a:prstGeom prst="rect">
            <a:avLst/>
          </a:prstGeom>
          <a:noFill/>
          <a:ln>
            <a:noFill/>
          </a:ln>
        </p:spPr>
      </p:pic>
      <p:sp>
        <p:nvSpPr>
          <p:cNvPr id="417" name="Google Shape;417;p49"/>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418" name="Google Shape;418;p49"/>
          <p:cNvPicPr preferRelativeResize="0"/>
          <p:nvPr/>
        </p:nvPicPr>
        <p:blipFill>
          <a:blip r:embed="rId4">
            <a:alphaModFix/>
          </a:blip>
          <a:stretch>
            <a:fillRect/>
          </a:stretch>
        </p:blipFill>
        <p:spPr>
          <a:xfrm>
            <a:off x="6025050" y="2046400"/>
            <a:ext cx="5814698" cy="4291500"/>
          </a:xfrm>
          <a:prstGeom prst="rect">
            <a:avLst/>
          </a:prstGeom>
          <a:noFill/>
          <a:ln>
            <a:noFill/>
          </a:ln>
        </p:spPr>
      </p:pic>
      <p:sp>
        <p:nvSpPr>
          <p:cNvPr id="419" name="Google Shape;419;p49"/>
          <p:cNvSpPr txBox="1"/>
          <p:nvPr>
            <p:ph type="title"/>
          </p:nvPr>
        </p:nvSpPr>
        <p:spPr>
          <a:xfrm>
            <a:off x="1092150" y="584673"/>
            <a:ext cx="10007700" cy="9408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t>3.6 </a:t>
            </a:r>
            <a:r>
              <a:rPr lang="en-US"/>
              <a:t>Exploratory Data Analysis (continued)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50"/>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425" name="Google Shape;425;p50"/>
          <p:cNvPicPr preferRelativeResize="0"/>
          <p:nvPr/>
        </p:nvPicPr>
        <p:blipFill>
          <a:blip r:embed="rId3">
            <a:alphaModFix/>
          </a:blip>
          <a:stretch>
            <a:fillRect/>
          </a:stretch>
        </p:blipFill>
        <p:spPr>
          <a:xfrm>
            <a:off x="525800" y="2099975"/>
            <a:ext cx="6059877" cy="4220299"/>
          </a:xfrm>
          <a:prstGeom prst="rect">
            <a:avLst/>
          </a:prstGeom>
          <a:noFill/>
          <a:ln>
            <a:noFill/>
          </a:ln>
        </p:spPr>
      </p:pic>
      <p:pic>
        <p:nvPicPr>
          <p:cNvPr id="426" name="Google Shape;426;p50"/>
          <p:cNvPicPr preferRelativeResize="0"/>
          <p:nvPr/>
        </p:nvPicPr>
        <p:blipFill>
          <a:blip r:embed="rId4">
            <a:alphaModFix/>
          </a:blip>
          <a:stretch>
            <a:fillRect/>
          </a:stretch>
        </p:blipFill>
        <p:spPr>
          <a:xfrm>
            <a:off x="6220650" y="1896900"/>
            <a:ext cx="5438801" cy="4360950"/>
          </a:xfrm>
          <a:prstGeom prst="rect">
            <a:avLst/>
          </a:prstGeom>
          <a:noFill/>
          <a:ln>
            <a:noFill/>
          </a:ln>
        </p:spPr>
      </p:pic>
      <p:sp>
        <p:nvSpPr>
          <p:cNvPr id="427" name="Google Shape;427;p50"/>
          <p:cNvSpPr txBox="1"/>
          <p:nvPr>
            <p:ph type="title"/>
          </p:nvPr>
        </p:nvSpPr>
        <p:spPr>
          <a:xfrm>
            <a:off x="1092150" y="584673"/>
            <a:ext cx="10007700" cy="9408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t>3.6 </a:t>
            </a:r>
            <a:r>
              <a:rPr lang="en-US"/>
              <a:t>Exploratory Data Analysis (continued)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51"/>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
        <p:nvSpPr>
          <p:cNvPr id="433" name="Google Shape;433;p51"/>
          <p:cNvSpPr txBox="1"/>
          <p:nvPr>
            <p:ph type="title"/>
          </p:nvPr>
        </p:nvSpPr>
        <p:spPr>
          <a:xfrm>
            <a:off x="1092150" y="584673"/>
            <a:ext cx="10007700" cy="9408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t>3.6 </a:t>
            </a:r>
            <a:r>
              <a:rPr lang="en-US"/>
              <a:t>Exploratory Data Analysis (continued)</a:t>
            </a:r>
            <a:endParaRPr/>
          </a:p>
        </p:txBody>
      </p:sp>
      <p:pic>
        <p:nvPicPr>
          <p:cNvPr id="434" name="Google Shape;434;p51"/>
          <p:cNvPicPr preferRelativeResize="0"/>
          <p:nvPr/>
        </p:nvPicPr>
        <p:blipFill>
          <a:blip r:embed="rId3">
            <a:alphaModFix/>
          </a:blip>
          <a:stretch>
            <a:fillRect/>
          </a:stretch>
        </p:blipFill>
        <p:spPr>
          <a:xfrm>
            <a:off x="412025" y="2134875"/>
            <a:ext cx="5744076" cy="3105625"/>
          </a:xfrm>
          <a:prstGeom prst="rect">
            <a:avLst/>
          </a:prstGeom>
          <a:noFill/>
          <a:ln>
            <a:noFill/>
          </a:ln>
        </p:spPr>
      </p:pic>
      <p:pic>
        <p:nvPicPr>
          <p:cNvPr id="435" name="Google Shape;435;p51"/>
          <p:cNvPicPr preferRelativeResize="0"/>
          <p:nvPr/>
        </p:nvPicPr>
        <p:blipFill>
          <a:blip r:embed="rId4">
            <a:alphaModFix/>
          </a:blip>
          <a:stretch>
            <a:fillRect/>
          </a:stretch>
        </p:blipFill>
        <p:spPr>
          <a:xfrm>
            <a:off x="6012800" y="2191824"/>
            <a:ext cx="5607076" cy="28827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52"/>
          <p:cNvSpPr txBox="1"/>
          <p:nvPr>
            <p:ph type="title"/>
          </p:nvPr>
        </p:nvSpPr>
        <p:spPr>
          <a:xfrm>
            <a:off x="2518245" y="2328133"/>
            <a:ext cx="7170000" cy="2194800"/>
          </a:xfrm>
          <a:prstGeom prst="rect">
            <a:avLst/>
          </a:prstGeom>
        </p:spPr>
        <p:txBody>
          <a:bodyPr anchorCtr="0" anchor="ctr" bIns="121900" lIns="121900" spcFirstLastPara="1" rIns="121900" wrap="square" tIns="121900">
            <a:normAutofit/>
          </a:bodyPr>
          <a:lstStyle/>
          <a:p>
            <a:pPr indent="0" lvl="0" marL="0" rtl="0" algn="ctr">
              <a:spcBef>
                <a:spcPts val="0"/>
              </a:spcBef>
              <a:spcAft>
                <a:spcPts val="0"/>
              </a:spcAft>
              <a:buNone/>
            </a:pPr>
            <a:r>
              <a:rPr lang="en-US"/>
              <a:t>4</a:t>
            </a:r>
            <a:r>
              <a:rPr lang="en-US"/>
              <a:t>. Model Development</a:t>
            </a:r>
            <a:endParaRPr/>
          </a:p>
        </p:txBody>
      </p:sp>
      <p:sp>
        <p:nvSpPr>
          <p:cNvPr id="442" name="Google Shape;442;p52"/>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53"/>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4.1 Model Proposals</a:t>
            </a:r>
            <a:endParaRPr/>
          </a:p>
        </p:txBody>
      </p:sp>
      <p:sp>
        <p:nvSpPr>
          <p:cNvPr id="449" name="Google Shape;449;p53"/>
          <p:cNvSpPr txBox="1"/>
          <p:nvPr>
            <p:ph idx="1" type="body"/>
          </p:nvPr>
        </p:nvSpPr>
        <p:spPr>
          <a:xfrm>
            <a:off x="1092075" y="1401925"/>
            <a:ext cx="10007700" cy="4656300"/>
          </a:xfrm>
          <a:prstGeom prst="rect">
            <a:avLst/>
          </a:prstGeom>
        </p:spPr>
        <p:txBody>
          <a:bodyPr anchorCtr="0" anchor="ctr" bIns="121900" lIns="121900" spcFirstLastPara="1" rIns="121900" wrap="square" tIns="121900">
            <a:normAutofit/>
          </a:bodyPr>
          <a:lstStyle/>
          <a:p>
            <a:pPr indent="-330200" lvl="0" marL="457200" rtl="0" algn="l">
              <a:spcBef>
                <a:spcPts val="0"/>
              </a:spcBef>
              <a:spcAft>
                <a:spcPts val="0"/>
              </a:spcAft>
              <a:buSzPts val="1600"/>
              <a:buChar char="-"/>
            </a:pPr>
            <a:r>
              <a:rPr lang="en-US"/>
              <a:t>Logistic Regression: A linear regression-based classification model that uses a logistic function to estimate probabilities.</a:t>
            </a:r>
            <a:endParaRPr/>
          </a:p>
          <a:p>
            <a:pPr indent="-330200" lvl="0" marL="457200" rtl="0" algn="l">
              <a:spcBef>
                <a:spcPts val="0"/>
              </a:spcBef>
              <a:spcAft>
                <a:spcPts val="0"/>
              </a:spcAft>
              <a:buSzPts val="1600"/>
              <a:buChar char="-"/>
            </a:pPr>
            <a:r>
              <a:rPr lang="en-US"/>
              <a:t>Support Vector Machine (SVM): A supervised learning model that maps input data to a high-dimensional space using kernel functions to separate classes.</a:t>
            </a:r>
            <a:endParaRPr/>
          </a:p>
          <a:p>
            <a:pPr indent="-330200" lvl="0" marL="457200" rtl="0" algn="l">
              <a:spcBef>
                <a:spcPts val="0"/>
              </a:spcBef>
              <a:spcAft>
                <a:spcPts val="0"/>
              </a:spcAft>
              <a:buSzPts val="1600"/>
              <a:buChar char="-"/>
            </a:pPr>
            <a:r>
              <a:rPr lang="en-US"/>
              <a:t>Decision Tree: A tree-structured model that splits data based on feature values to create hierarchical decision rules.</a:t>
            </a:r>
            <a:endParaRPr/>
          </a:p>
          <a:p>
            <a:pPr indent="-330200" lvl="0" marL="457200" rtl="0" algn="l">
              <a:spcBef>
                <a:spcPts val="0"/>
              </a:spcBef>
              <a:spcAft>
                <a:spcPts val="0"/>
              </a:spcAft>
              <a:buSzPts val="1600"/>
              <a:buChar char="-"/>
            </a:pPr>
            <a:r>
              <a:rPr lang="en-US"/>
              <a:t>Random Forest: An ensemble learning method that combines multiple decision trees trained on random subsets of features and data instances.</a:t>
            </a:r>
            <a:endParaRPr/>
          </a:p>
          <a:p>
            <a:pPr indent="-330200" lvl="0" marL="457200" rtl="0" algn="l">
              <a:spcBef>
                <a:spcPts val="0"/>
              </a:spcBef>
              <a:spcAft>
                <a:spcPts val="0"/>
              </a:spcAft>
              <a:buSzPts val="1600"/>
              <a:buChar char="-"/>
            </a:pPr>
            <a:r>
              <a:rPr lang="en-US"/>
              <a:t>Naive Bayes: A probabilistic classifier based on Bayes' theorem, assuming feature independence.</a:t>
            </a:r>
            <a:endParaRPr/>
          </a:p>
        </p:txBody>
      </p:sp>
      <p:sp>
        <p:nvSpPr>
          <p:cNvPr id="450" name="Google Shape;450;p53"/>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54"/>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4.2 Model Supports</a:t>
            </a:r>
            <a:endParaRPr/>
          </a:p>
        </p:txBody>
      </p:sp>
      <p:sp>
        <p:nvSpPr>
          <p:cNvPr id="457" name="Google Shape;457;p54"/>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lang="en-US"/>
              <a:t>Tools:</a:t>
            </a:r>
            <a:endParaRPr/>
          </a:p>
          <a:p>
            <a:pPr indent="-330200" lvl="0" marL="457200" rtl="0" algn="l">
              <a:spcBef>
                <a:spcPts val="0"/>
              </a:spcBef>
              <a:spcAft>
                <a:spcPts val="0"/>
              </a:spcAft>
              <a:buSzPts val="1600"/>
              <a:buChar char="-"/>
            </a:pPr>
            <a:r>
              <a:rPr b="1" lang="en-US"/>
              <a:t>Python</a:t>
            </a:r>
            <a:r>
              <a:rPr lang="en-US"/>
              <a:t>: Python is a widely used programming language for data analytics and machine learning. It offers extensive libraries such as scikit-learn, pandas, and numpy, which are essential for model development.</a:t>
            </a:r>
            <a:endParaRPr/>
          </a:p>
          <a:p>
            <a:pPr indent="-330200" lvl="0" marL="457200" rtl="0" algn="l">
              <a:spcBef>
                <a:spcPts val="0"/>
              </a:spcBef>
              <a:spcAft>
                <a:spcPts val="0"/>
              </a:spcAft>
              <a:buSzPts val="1600"/>
              <a:buChar char="-"/>
            </a:pPr>
            <a:r>
              <a:rPr b="1" lang="en-US"/>
              <a:t>Jupyter Notebook</a:t>
            </a:r>
            <a:r>
              <a:rPr lang="en-US"/>
              <a:t>: Jupyter Notebook provides an interactive environment for writing and executing code. It allows you to document your code, visualize data, and share your work with others.</a:t>
            </a:r>
            <a:endParaRPr/>
          </a:p>
          <a:p>
            <a:pPr indent="-330200" lvl="0" marL="457200" rtl="0" algn="l">
              <a:spcBef>
                <a:spcPts val="0"/>
              </a:spcBef>
              <a:spcAft>
                <a:spcPts val="0"/>
              </a:spcAft>
              <a:buSzPts val="1600"/>
              <a:buChar char="-"/>
            </a:pPr>
            <a:r>
              <a:rPr b="1" lang="en-US"/>
              <a:t>scikit-learn</a:t>
            </a:r>
            <a:r>
              <a:rPr lang="en-US"/>
              <a:t>: scikit-learn is a powerful machine learning library in Python. It provides implementations of various models, including logistic regression, SVM, decision trees, random forests, and Naive Bayes. It also offers tools for data preprocessing, model evaluation, and cross-validation.</a:t>
            </a:r>
            <a:endParaRPr/>
          </a:p>
        </p:txBody>
      </p:sp>
      <p:sp>
        <p:nvSpPr>
          <p:cNvPr id="458" name="Google Shape;458;p54"/>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9"/>
          <p:cNvSpPr txBox="1"/>
          <p:nvPr>
            <p:ph type="title"/>
          </p:nvPr>
        </p:nvSpPr>
        <p:spPr>
          <a:xfrm>
            <a:off x="2518245" y="2328133"/>
            <a:ext cx="7170000" cy="2194800"/>
          </a:xfrm>
          <a:prstGeom prst="rect">
            <a:avLst/>
          </a:prstGeom>
        </p:spPr>
        <p:txBody>
          <a:bodyPr anchorCtr="0" anchor="ctr" bIns="121900" lIns="121900" spcFirstLastPara="1" rIns="121900" wrap="square" tIns="121900">
            <a:normAutofit/>
          </a:bodyPr>
          <a:lstStyle/>
          <a:p>
            <a:pPr indent="0" lvl="0" marL="0" rtl="0" algn="ctr">
              <a:spcBef>
                <a:spcPts val="0"/>
              </a:spcBef>
              <a:spcAft>
                <a:spcPts val="0"/>
              </a:spcAft>
              <a:buNone/>
            </a:pPr>
            <a:r>
              <a:rPr lang="en-US"/>
              <a:t>Abstract</a:t>
            </a:r>
            <a:endParaRPr/>
          </a:p>
        </p:txBody>
      </p:sp>
      <p:sp>
        <p:nvSpPr>
          <p:cNvPr id="179" name="Google Shape;179;p19"/>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55"/>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Logistic Regression</a:t>
            </a:r>
            <a:endParaRPr/>
          </a:p>
        </p:txBody>
      </p:sp>
      <p:sp>
        <p:nvSpPr>
          <p:cNvPr id="465" name="Google Shape;465;p55"/>
          <p:cNvSpPr txBox="1"/>
          <p:nvPr>
            <p:ph idx="1" type="body"/>
          </p:nvPr>
        </p:nvSpPr>
        <p:spPr>
          <a:xfrm>
            <a:off x="1092150" y="1556125"/>
            <a:ext cx="10007700" cy="1956900"/>
          </a:xfrm>
          <a:prstGeom prst="rect">
            <a:avLst/>
          </a:prstGeom>
        </p:spPr>
        <p:txBody>
          <a:bodyPr anchorCtr="0" anchor="ctr" bIns="121900" lIns="121900" spcFirstLastPara="1" rIns="121900" wrap="square" tIns="121900">
            <a:normAutofit/>
          </a:bodyPr>
          <a:lstStyle/>
          <a:p>
            <a:pPr indent="-330200" lvl="0" marL="457200" rtl="0" algn="l">
              <a:spcBef>
                <a:spcPts val="0"/>
              </a:spcBef>
              <a:spcAft>
                <a:spcPts val="0"/>
              </a:spcAft>
              <a:buSzPts val="1600"/>
              <a:buChar char="●"/>
            </a:pPr>
            <a:r>
              <a:rPr lang="en-US"/>
              <a:t>Binary Classification: Logistic regression is a statistical method used for binary classification problems, making it suitable for distinguishing between real and fake news.</a:t>
            </a:r>
            <a:endParaRPr/>
          </a:p>
          <a:p>
            <a:pPr indent="-330200" lvl="0" marL="457200" rtl="0" algn="l">
              <a:spcBef>
                <a:spcPts val="0"/>
              </a:spcBef>
              <a:spcAft>
                <a:spcPts val="0"/>
              </a:spcAft>
              <a:buSzPts val="1600"/>
              <a:buChar char="●"/>
            </a:pPr>
            <a:r>
              <a:rPr lang="en-US"/>
              <a:t>Interpretability: It provides a clear interpretation of the relationship between input features and the likelihood of a news article being fake.</a:t>
            </a:r>
            <a:endParaRPr/>
          </a:p>
          <a:p>
            <a:pPr indent="-330200" lvl="0" marL="457200" rtl="0" algn="l">
              <a:spcBef>
                <a:spcPts val="0"/>
              </a:spcBef>
              <a:spcAft>
                <a:spcPts val="0"/>
              </a:spcAft>
              <a:buSzPts val="1600"/>
              <a:buChar char="●"/>
            </a:pPr>
            <a:r>
              <a:rPr lang="en-US"/>
              <a:t>Efficiency: Logistic regression is computationally efficient and can handle large datasets, making it practical for processing a significant amount of news articles.</a:t>
            </a:r>
            <a:endParaRPr/>
          </a:p>
        </p:txBody>
      </p:sp>
      <p:sp>
        <p:nvSpPr>
          <p:cNvPr id="466" name="Google Shape;466;p55"/>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467" name="Google Shape;467;p55"/>
          <p:cNvPicPr preferRelativeResize="0"/>
          <p:nvPr/>
        </p:nvPicPr>
        <p:blipFill rotWithShape="1">
          <a:blip r:embed="rId3">
            <a:alphaModFix/>
          </a:blip>
          <a:srcRect b="0" l="21801" r="22354" t="46629"/>
          <a:stretch/>
        </p:blipFill>
        <p:spPr>
          <a:xfrm>
            <a:off x="3986888" y="3790571"/>
            <a:ext cx="4218225" cy="226765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56"/>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sz="3300"/>
              <a:t>4.3 Model Comparison</a:t>
            </a:r>
            <a:endParaRPr sz="3300"/>
          </a:p>
          <a:p>
            <a:pPr indent="0" lvl="0" marL="0" rtl="0" algn="l">
              <a:spcBef>
                <a:spcPts val="0"/>
              </a:spcBef>
              <a:spcAft>
                <a:spcPts val="0"/>
              </a:spcAft>
              <a:buNone/>
            </a:pPr>
            <a:r>
              <a:rPr lang="en-US" sz="2200">
                <a:solidFill>
                  <a:srgbClr val="1F1F1F"/>
                </a:solidFill>
              </a:rPr>
              <a:t>4.3.2) Logistic Regression with Tf-IDF Vectorized Values</a:t>
            </a:r>
            <a:endParaRPr sz="2200">
              <a:solidFill>
                <a:srgbClr val="1F1F1F"/>
              </a:solidFill>
            </a:endParaRPr>
          </a:p>
        </p:txBody>
      </p:sp>
      <p:sp>
        <p:nvSpPr>
          <p:cNvPr id="474" name="Google Shape;474;p56"/>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475" name="Google Shape;475;p56"/>
          <p:cNvPicPr preferRelativeResize="0"/>
          <p:nvPr/>
        </p:nvPicPr>
        <p:blipFill>
          <a:blip r:embed="rId3">
            <a:alphaModFix/>
          </a:blip>
          <a:stretch>
            <a:fillRect/>
          </a:stretch>
        </p:blipFill>
        <p:spPr>
          <a:xfrm>
            <a:off x="474150" y="2316275"/>
            <a:ext cx="6838026" cy="3881625"/>
          </a:xfrm>
          <a:prstGeom prst="rect">
            <a:avLst/>
          </a:prstGeom>
          <a:noFill/>
          <a:ln>
            <a:noFill/>
          </a:ln>
        </p:spPr>
      </p:pic>
      <p:pic>
        <p:nvPicPr>
          <p:cNvPr id="476" name="Google Shape;476;p56"/>
          <p:cNvPicPr preferRelativeResize="0"/>
          <p:nvPr/>
        </p:nvPicPr>
        <p:blipFill>
          <a:blip r:embed="rId4">
            <a:alphaModFix/>
          </a:blip>
          <a:stretch>
            <a:fillRect/>
          </a:stretch>
        </p:blipFill>
        <p:spPr>
          <a:xfrm>
            <a:off x="8198723" y="3242971"/>
            <a:ext cx="3517125" cy="2891854"/>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57"/>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sz="3300"/>
              <a:t>4.3 Model Comparison</a:t>
            </a:r>
            <a:endParaRPr sz="3300"/>
          </a:p>
          <a:p>
            <a:pPr indent="0" lvl="0" marL="0" rtl="0" algn="l">
              <a:spcBef>
                <a:spcPts val="0"/>
              </a:spcBef>
              <a:spcAft>
                <a:spcPts val="0"/>
              </a:spcAft>
              <a:buNone/>
            </a:pPr>
            <a:r>
              <a:rPr lang="en-US" sz="2200">
                <a:solidFill>
                  <a:srgbClr val="1F1F1F"/>
                </a:solidFill>
              </a:rPr>
              <a:t>4.3.1) </a:t>
            </a:r>
            <a:r>
              <a:rPr lang="en-US" sz="2200">
                <a:solidFill>
                  <a:srgbClr val="1F1F1F"/>
                </a:solidFill>
              </a:rPr>
              <a:t>Logistic</a:t>
            </a:r>
            <a:r>
              <a:rPr lang="en-US" sz="2200">
                <a:solidFill>
                  <a:srgbClr val="1F1F1F"/>
                </a:solidFill>
              </a:rPr>
              <a:t> Regression with Count Vectorized Values</a:t>
            </a:r>
            <a:endParaRPr sz="2200">
              <a:solidFill>
                <a:srgbClr val="1F1F1F"/>
              </a:solidFill>
            </a:endParaRPr>
          </a:p>
        </p:txBody>
      </p:sp>
      <p:sp>
        <p:nvSpPr>
          <p:cNvPr id="483" name="Google Shape;483;p57"/>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484" name="Google Shape;484;p57"/>
          <p:cNvPicPr preferRelativeResize="0"/>
          <p:nvPr/>
        </p:nvPicPr>
        <p:blipFill>
          <a:blip r:embed="rId3">
            <a:alphaModFix/>
          </a:blip>
          <a:stretch>
            <a:fillRect/>
          </a:stretch>
        </p:blipFill>
        <p:spPr>
          <a:xfrm>
            <a:off x="455275" y="2293575"/>
            <a:ext cx="6896246" cy="3764650"/>
          </a:xfrm>
          <a:prstGeom prst="rect">
            <a:avLst/>
          </a:prstGeom>
          <a:noFill/>
          <a:ln>
            <a:noFill/>
          </a:ln>
        </p:spPr>
      </p:pic>
      <p:pic>
        <p:nvPicPr>
          <p:cNvPr id="485" name="Google Shape;485;p57"/>
          <p:cNvPicPr preferRelativeResize="0"/>
          <p:nvPr/>
        </p:nvPicPr>
        <p:blipFill>
          <a:blip r:embed="rId4">
            <a:alphaModFix/>
          </a:blip>
          <a:stretch>
            <a:fillRect/>
          </a:stretch>
        </p:blipFill>
        <p:spPr>
          <a:xfrm>
            <a:off x="8198725" y="3360875"/>
            <a:ext cx="3517125" cy="2837025"/>
          </a:xfrm>
          <a:prstGeom prst="rect">
            <a:avLst/>
          </a:prstGeom>
          <a:noFill/>
          <a:ln>
            <a:noFill/>
          </a:ln>
        </p:spPr>
      </p:pic>
      <p:pic>
        <p:nvPicPr>
          <p:cNvPr id="486" name="Google Shape;486;p57"/>
          <p:cNvPicPr preferRelativeResize="0"/>
          <p:nvPr/>
        </p:nvPicPr>
        <p:blipFill>
          <a:blip r:embed="rId5">
            <a:alphaModFix/>
          </a:blip>
          <a:stretch>
            <a:fillRect/>
          </a:stretch>
        </p:blipFill>
        <p:spPr>
          <a:xfrm>
            <a:off x="8245579" y="3406301"/>
            <a:ext cx="3470274" cy="2791599"/>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8"/>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Decision Tree</a:t>
            </a:r>
            <a:endParaRPr/>
          </a:p>
        </p:txBody>
      </p:sp>
      <p:sp>
        <p:nvSpPr>
          <p:cNvPr id="493" name="Google Shape;493;p58"/>
          <p:cNvSpPr txBox="1"/>
          <p:nvPr>
            <p:ph idx="1" type="body"/>
          </p:nvPr>
        </p:nvSpPr>
        <p:spPr>
          <a:xfrm>
            <a:off x="1092150" y="1556125"/>
            <a:ext cx="10007700" cy="21921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b="1" lang="en-US"/>
              <a:t>Intuitive Decision Making</a:t>
            </a:r>
            <a:r>
              <a:rPr lang="en-US"/>
              <a:t>: Decision trees are easy to understand and interpret, making it simpler to identify the key features influencing the classification of news as real or fake.</a:t>
            </a:r>
            <a:endParaRPr/>
          </a:p>
          <a:p>
            <a:pPr indent="0" lvl="0" marL="0" rtl="0" algn="l">
              <a:spcBef>
                <a:spcPts val="0"/>
              </a:spcBef>
              <a:spcAft>
                <a:spcPts val="0"/>
              </a:spcAft>
              <a:buNone/>
            </a:pPr>
            <a:r>
              <a:rPr b="1" lang="en-US"/>
              <a:t>Feature Importance</a:t>
            </a:r>
            <a:r>
              <a:rPr lang="en-US"/>
              <a:t>: Decision trees can highlight important features for classification, aiding in understanding the criteria used to make decisions.</a:t>
            </a:r>
            <a:endParaRPr/>
          </a:p>
          <a:p>
            <a:pPr indent="0" lvl="0" marL="0" rtl="0" algn="l">
              <a:spcBef>
                <a:spcPts val="0"/>
              </a:spcBef>
              <a:spcAft>
                <a:spcPts val="0"/>
              </a:spcAft>
              <a:buNone/>
            </a:pPr>
            <a:r>
              <a:rPr b="1" lang="en-US"/>
              <a:t>Nonlinear Relationships</a:t>
            </a:r>
            <a:r>
              <a:rPr lang="en-US"/>
              <a:t>: Decision trees can capture nonlinear relationships in data, allowing them to discern intricate patterns in news articles that may indicate misinformation.</a:t>
            </a:r>
            <a:endParaRPr/>
          </a:p>
        </p:txBody>
      </p:sp>
      <p:sp>
        <p:nvSpPr>
          <p:cNvPr id="494" name="Google Shape;494;p58"/>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495" name="Google Shape;495;p58"/>
          <p:cNvPicPr preferRelativeResize="0"/>
          <p:nvPr/>
        </p:nvPicPr>
        <p:blipFill>
          <a:blip r:embed="rId3">
            <a:alphaModFix/>
          </a:blip>
          <a:stretch>
            <a:fillRect/>
          </a:stretch>
        </p:blipFill>
        <p:spPr>
          <a:xfrm>
            <a:off x="4449112" y="3748225"/>
            <a:ext cx="3293617" cy="23106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59"/>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sz="3300"/>
              <a:t>4.3 Model Comparison</a:t>
            </a:r>
            <a:endParaRPr sz="3300"/>
          </a:p>
          <a:p>
            <a:pPr indent="0" lvl="0" marL="0" rtl="0" algn="l">
              <a:spcBef>
                <a:spcPts val="0"/>
              </a:spcBef>
              <a:spcAft>
                <a:spcPts val="0"/>
              </a:spcAft>
              <a:buNone/>
            </a:pPr>
            <a:r>
              <a:rPr lang="en-US" sz="2200">
                <a:solidFill>
                  <a:srgbClr val="1F1F1F"/>
                </a:solidFill>
              </a:rPr>
              <a:t>4.3.3) Decision Tree with Count Vectorized Values</a:t>
            </a:r>
            <a:endParaRPr sz="2200">
              <a:solidFill>
                <a:srgbClr val="1F1F1F"/>
              </a:solidFill>
            </a:endParaRPr>
          </a:p>
        </p:txBody>
      </p:sp>
      <p:sp>
        <p:nvSpPr>
          <p:cNvPr id="502" name="Google Shape;502;p59"/>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503" name="Google Shape;503;p59"/>
          <p:cNvPicPr preferRelativeResize="0"/>
          <p:nvPr/>
        </p:nvPicPr>
        <p:blipFill>
          <a:blip r:embed="rId3">
            <a:alphaModFix/>
          </a:blip>
          <a:stretch>
            <a:fillRect/>
          </a:stretch>
        </p:blipFill>
        <p:spPr>
          <a:xfrm>
            <a:off x="8198725" y="3360875"/>
            <a:ext cx="3517125" cy="2837025"/>
          </a:xfrm>
          <a:prstGeom prst="rect">
            <a:avLst/>
          </a:prstGeom>
          <a:noFill/>
          <a:ln>
            <a:noFill/>
          </a:ln>
        </p:spPr>
      </p:pic>
      <p:pic>
        <p:nvPicPr>
          <p:cNvPr id="504" name="Google Shape;504;p59"/>
          <p:cNvPicPr preferRelativeResize="0"/>
          <p:nvPr/>
        </p:nvPicPr>
        <p:blipFill>
          <a:blip r:embed="rId4">
            <a:alphaModFix/>
          </a:blip>
          <a:stretch>
            <a:fillRect/>
          </a:stretch>
        </p:blipFill>
        <p:spPr>
          <a:xfrm>
            <a:off x="567725" y="2374700"/>
            <a:ext cx="7039652" cy="3823200"/>
          </a:xfrm>
          <a:prstGeom prst="rect">
            <a:avLst/>
          </a:prstGeom>
          <a:noFill/>
          <a:ln>
            <a:noFill/>
          </a:ln>
        </p:spPr>
      </p:pic>
      <p:pic>
        <p:nvPicPr>
          <p:cNvPr id="505" name="Google Shape;505;p59"/>
          <p:cNvPicPr preferRelativeResize="0"/>
          <p:nvPr/>
        </p:nvPicPr>
        <p:blipFill>
          <a:blip r:embed="rId5">
            <a:alphaModFix/>
          </a:blip>
          <a:stretch>
            <a:fillRect/>
          </a:stretch>
        </p:blipFill>
        <p:spPr>
          <a:xfrm>
            <a:off x="8064645" y="3360875"/>
            <a:ext cx="3651207" cy="283702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60"/>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sz="3300"/>
              <a:t>4.3 Model Comparison</a:t>
            </a:r>
            <a:endParaRPr sz="3300"/>
          </a:p>
          <a:p>
            <a:pPr indent="0" lvl="0" marL="0" rtl="0" algn="l">
              <a:spcBef>
                <a:spcPts val="0"/>
              </a:spcBef>
              <a:spcAft>
                <a:spcPts val="0"/>
              </a:spcAft>
              <a:buNone/>
            </a:pPr>
            <a:r>
              <a:rPr lang="en-US" sz="2200">
                <a:solidFill>
                  <a:srgbClr val="1F1F1F"/>
                </a:solidFill>
              </a:rPr>
              <a:t>4.3.4) Decision Tree with Tf-IDF Vectorized Values</a:t>
            </a:r>
            <a:endParaRPr sz="2200">
              <a:solidFill>
                <a:srgbClr val="1F1F1F"/>
              </a:solidFill>
            </a:endParaRPr>
          </a:p>
        </p:txBody>
      </p:sp>
      <p:sp>
        <p:nvSpPr>
          <p:cNvPr id="512" name="Google Shape;512;p60"/>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513" name="Google Shape;513;p60"/>
          <p:cNvPicPr preferRelativeResize="0"/>
          <p:nvPr/>
        </p:nvPicPr>
        <p:blipFill>
          <a:blip r:embed="rId3">
            <a:alphaModFix/>
          </a:blip>
          <a:stretch>
            <a:fillRect/>
          </a:stretch>
        </p:blipFill>
        <p:spPr>
          <a:xfrm>
            <a:off x="465525" y="2374700"/>
            <a:ext cx="7141852" cy="3823200"/>
          </a:xfrm>
          <a:prstGeom prst="rect">
            <a:avLst/>
          </a:prstGeom>
          <a:noFill/>
          <a:ln>
            <a:noFill/>
          </a:ln>
        </p:spPr>
      </p:pic>
      <p:pic>
        <p:nvPicPr>
          <p:cNvPr id="514" name="Google Shape;514;p60"/>
          <p:cNvPicPr preferRelativeResize="0"/>
          <p:nvPr/>
        </p:nvPicPr>
        <p:blipFill>
          <a:blip r:embed="rId4">
            <a:alphaModFix/>
          </a:blip>
          <a:stretch>
            <a:fillRect/>
          </a:stretch>
        </p:blipFill>
        <p:spPr>
          <a:xfrm>
            <a:off x="8141026" y="3427425"/>
            <a:ext cx="3574824" cy="277047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61"/>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Random Forest</a:t>
            </a:r>
            <a:endParaRPr/>
          </a:p>
        </p:txBody>
      </p:sp>
      <p:sp>
        <p:nvSpPr>
          <p:cNvPr id="521" name="Google Shape;521;p61"/>
          <p:cNvSpPr txBox="1"/>
          <p:nvPr>
            <p:ph idx="1" type="body"/>
          </p:nvPr>
        </p:nvSpPr>
        <p:spPr>
          <a:xfrm>
            <a:off x="1092150" y="1556125"/>
            <a:ext cx="10007700" cy="22539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b="1" lang="en-US"/>
              <a:t>Ensemble Learning</a:t>
            </a:r>
            <a:r>
              <a:rPr lang="en-US"/>
              <a:t>: Random Forest is an ensemble of decision trees, which enhances the model's accuracy and robustness by aggregating predictions from multiple trees.</a:t>
            </a:r>
            <a:endParaRPr/>
          </a:p>
          <a:p>
            <a:pPr indent="0" lvl="0" marL="0" rtl="0" algn="l">
              <a:spcBef>
                <a:spcPts val="0"/>
              </a:spcBef>
              <a:spcAft>
                <a:spcPts val="0"/>
              </a:spcAft>
              <a:buNone/>
            </a:pPr>
            <a:r>
              <a:rPr b="1" lang="en-US"/>
              <a:t>Reduced Overfitting</a:t>
            </a:r>
            <a:r>
              <a:rPr lang="en-US"/>
              <a:t>: The ensemble nature of Random Forest helps mitigate overfitting, providing better generalization to unseen data.</a:t>
            </a:r>
            <a:endParaRPr/>
          </a:p>
          <a:p>
            <a:pPr indent="0" lvl="0" marL="0" rtl="0" algn="l">
              <a:spcBef>
                <a:spcPts val="0"/>
              </a:spcBef>
              <a:spcAft>
                <a:spcPts val="0"/>
              </a:spcAft>
              <a:buNone/>
            </a:pPr>
            <a:r>
              <a:rPr b="1" lang="en-US"/>
              <a:t>Feature Importance</a:t>
            </a:r>
            <a:r>
              <a:rPr lang="en-US"/>
              <a:t>: Random Forest can provide insights into feature importance, aiding in identifying the most relevant factors for fake news classification.</a:t>
            </a:r>
            <a:endParaRPr/>
          </a:p>
        </p:txBody>
      </p:sp>
      <p:sp>
        <p:nvSpPr>
          <p:cNvPr id="522" name="Google Shape;522;p61"/>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523" name="Google Shape;523;p61"/>
          <p:cNvPicPr preferRelativeResize="0"/>
          <p:nvPr/>
        </p:nvPicPr>
        <p:blipFill>
          <a:blip r:embed="rId3">
            <a:alphaModFix/>
          </a:blip>
          <a:stretch>
            <a:fillRect/>
          </a:stretch>
        </p:blipFill>
        <p:spPr>
          <a:xfrm>
            <a:off x="4540012" y="3724350"/>
            <a:ext cx="3111824" cy="23338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62"/>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sz="3300"/>
              <a:t>4.3 Model Comparison</a:t>
            </a:r>
            <a:endParaRPr sz="3300"/>
          </a:p>
          <a:p>
            <a:pPr indent="0" lvl="0" marL="0" rtl="0" algn="l">
              <a:spcBef>
                <a:spcPts val="0"/>
              </a:spcBef>
              <a:spcAft>
                <a:spcPts val="0"/>
              </a:spcAft>
              <a:buNone/>
            </a:pPr>
            <a:r>
              <a:rPr lang="en-US" sz="2200">
                <a:solidFill>
                  <a:srgbClr val="1F1F1F"/>
                </a:solidFill>
              </a:rPr>
              <a:t>4.3.5) Random Forest with Count Vectorized Values</a:t>
            </a:r>
            <a:endParaRPr sz="2200">
              <a:solidFill>
                <a:srgbClr val="1F1F1F"/>
              </a:solidFill>
            </a:endParaRPr>
          </a:p>
        </p:txBody>
      </p:sp>
      <p:sp>
        <p:nvSpPr>
          <p:cNvPr id="530" name="Google Shape;530;p62"/>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531" name="Google Shape;531;p62"/>
          <p:cNvPicPr preferRelativeResize="0"/>
          <p:nvPr/>
        </p:nvPicPr>
        <p:blipFill>
          <a:blip r:embed="rId3">
            <a:alphaModFix/>
          </a:blip>
          <a:stretch>
            <a:fillRect/>
          </a:stretch>
        </p:blipFill>
        <p:spPr>
          <a:xfrm>
            <a:off x="408750" y="2387550"/>
            <a:ext cx="7732275" cy="3797524"/>
          </a:xfrm>
          <a:prstGeom prst="rect">
            <a:avLst/>
          </a:prstGeom>
          <a:noFill/>
          <a:ln>
            <a:noFill/>
          </a:ln>
        </p:spPr>
      </p:pic>
      <p:pic>
        <p:nvPicPr>
          <p:cNvPr id="532" name="Google Shape;532;p62"/>
          <p:cNvPicPr preferRelativeResize="0"/>
          <p:nvPr/>
        </p:nvPicPr>
        <p:blipFill>
          <a:blip r:embed="rId4">
            <a:alphaModFix/>
          </a:blip>
          <a:stretch>
            <a:fillRect/>
          </a:stretch>
        </p:blipFill>
        <p:spPr>
          <a:xfrm>
            <a:off x="8493025" y="3585450"/>
            <a:ext cx="3222824" cy="2599624"/>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63"/>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sz="3300"/>
              <a:t>4.3 Model Comparison</a:t>
            </a:r>
            <a:endParaRPr sz="3300"/>
          </a:p>
          <a:p>
            <a:pPr indent="0" lvl="0" marL="0" rtl="0" algn="l">
              <a:spcBef>
                <a:spcPts val="0"/>
              </a:spcBef>
              <a:spcAft>
                <a:spcPts val="0"/>
              </a:spcAft>
              <a:buNone/>
            </a:pPr>
            <a:r>
              <a:rPr lang="en-US" sz="2200">
                <a:solidFill>
                  <a:srgbClr val="1F1F1F"/>
                </a:solidFill>
              </a:rPr>
              <a:t>4.3.6) Random Forest with Tf-IDF Vectorized Values</a:t>
            </a:r>
            <a:endParaRPr sz="2200">
              <a:solidFill>
                <a:srgbClr val="1F1F1F"/>
              </a:solidFill>
            </a:endParaRPr>
          </a:p>
        </p:txBody>
      </p:sp>
      <p:sp>
        <p:nvSpPr>
          <p:cNvPr id="539" name="Google Shape;539;p63"/>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540" name="Google Shape;540;p63"/>
          <p:cNvPicPr preferRelativeResize="0"/>
          <p:nvPr/>
        </p:nvPicPr>
        <p:blipFill>
          <a:blip r:embed="rId3">
            <a:alphaModFix/>
          </a:blip>
          <a:stretch>
            <a:fillRect/>
          </a:stretch>
        </p:blipFill>
        <p:spPr>
          <a:xfrm>
            <a:off x="8198725" y="3360875"/>
            <a:ext cx="3517125" cy="2837025"/>
          </a:xfrm>
          <a:prstGeom prst="rect">
            <a:avLst/>
          </a:prstGeom>
          <a:noFill/>
          <a:ln>
            <a:noFill/>
          </a:ln>
        </p:spPr>
      </p:pic>
      <p:pic>
        <p:nvPicPr>
          <p:cNvPr id="541" name="Google Shape;541;p63"/>
          <p:cNvPicPr preferRelativeResize="0"/>
          <p:nvPr/>
        </p:nvPicPr>
        <p:blipFill>
          <a:blip r:embed="rId4">
            <a:alphaModFix/>
          </a:blip>
          <a:stretch>
            <a:fillRect/>
          </a:stretch>
        </p:blipFill>
        <p:spPr>
          <a:xfrm>
            <a:off x="692625" y="2374700"/>
            <a:ext cx="6914749" cy="3823199"/>
          </a:xfrm>
          <a:prstGeom prst="rect">
            <a:avLst/>
          </a:prstGeom>
          <a:noFill/>
          <a:ln>
            <a:noFill/>
          </a:ln>
        </p:spPr>
      </p:pic>
      <p:pic>
        <p:nvPicPr>
          <p:cNvPr id="542" name="Google Shape;542;p63"/>
          <p:cNvPicPr preferRelativeResize="0"/>
          <p:nvPr/>
        </p:nvPicPr>
        <p:blipFill>
          <a:blip r:embed="rId5">
            <a:alphaModFix/>
          </a:blip>
          <a:stretch>
            <a:fillRect/>
          </a:stretch>
        </p:blipFill>
        <p:spPr>
          <a:xfrm>
            <a:off x="8198725" y="3356897"/>
            <a:ext cx="3517125" cy="2841003"/>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64"/>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Support Vector Machine</a:t>
            </a:r>
            <a:endParaRPr/>
          </a:p>
        </p:txBody>
      </p:sp>
      <p:sp>
        <p:nvSpPr>
          <p:cNvPr id="549" name="Google Shape;549;p64"/>
          <p:cNvSpPr txBox="1"/>
          <p:nvPr>
            <p:ph idx="1" type="body"/>
          </p:nvPr>
        </p:nvSpPr>
        <p:spPr>
          <a:xfrm>
            <a:off x="1092150" y="1556125"/>
            <a:ext cx="10007700" cy="21303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b="1" lang="en-US"/>
              <a:t>Effective in High-Dimensional Spaces</a:t>
            </a:r>
            <a:r>
              <a:rPr lang="en-US"/>
              <a:t>: SVM is powerful in high-dimensional spaces, making it suitable for tasks like text classification where the feature space can be vast.</a:t>
            </a:r>
            <a:endParaRPr/>
          </a:p>
          <a:p>
            <a:pPr indent="0" lvl="0" marL="0" rtl="0" algn="l">
              <a:spcBef>
                <a:spcPts val="0"/>
              </a:spcBef>
              <a:spcAft>
                <a:spcPts val="0"/>
              </a:spcAft>
              <a:buNone/>
            </a:pPr>
            <a:r>
              <a:rPr b="1" lang="en-US"/>
              <a:t>Margin Maximization</a:t>
            </a:r>
            <a:r>
              <a:rPr lang="en-US"/>
              <a:t>: SVM aims to find the hyperplane that maximizes the margin between different classes, providing a robust decision boundary.</a:t>
            </a:r>
            <a:endParaRPr/>
          </a:p>
          <a:p>
            <a:pPr indent="0" lvl="0" marL="0" rtl="0" algn="l">
              <a:spcBef>
                <a:spcPts val="0"/>
              </a:spcBef>
              <a:spcAft>
                <a:spcPts val="0"/>
              </a:spcAft>
              <a:buNone/>
            </a:pPr>
            <a:r>
              <a:rPr b="1" lang="en-US"/>
              <a:t>Kernel Tricks</a:t>
            </a:r>
            <a:r>
              <a:rPr lang="en-US"/>
              <a:t>: SVM can use kernel functions to handle non-linear relationships in data, allowing it to capture complex patterns in news articles that might indicate fake news.</a:t>
            </a:r>
            <a:endParaRPr/>
          </a:p>
        </p:txBody>
      </p:sp>
      <p:sp>
        <p:nvSpPr>
          <p:cNvPr id="550" name="Google Shape;550;p64"/>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0"/>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Abstract</a:t>
            </a:r>
            <a:endParaRPr/>
          </a:p>
        </p:txBody>
      </p:sp>
      <p:sp>
        <p:nvSpPr>
          <p:cNvPr id="186" name="Google Shape;186;p20"/>
          <p:cNvSpPr txBox="1"/>
          <p:nvPr>
            <p:ph idx="1" type="body"/>
          </p:nvPr>
        </p:nvSpPr>
        <p:spPr>
          <a:xfrm>
            <a:off x="1092150" y="1556125"/>
            <a:ext cx="10007700" cy="4656300"/>
          </a:xfrm>
          <a:prstGeom prst="rect">
            <a:avLst/>
          </a:prstGeom>
        </p:spPr>
        <p:txBody>
          <a:bodyPr anchorCtr="0" anchor="ctr" bIns="121900" lIns="121900" spcFirstLastPara="1" rIns="121900" wrap="square" tIns="121900">
            <a:noAutofit/>
          </a:bodyPr>
          <a:lstStyle/>
          <a:p>
            <a:pPr indent="0" lvl="0" marL="0" rtl="0" algn="l">
              <a:lnSpc>
                <a:spcPct val="95000"/>
              </a:lnSpc>
              <a:spcBef>
                <a:spcPts val="0"/>
              </a:spcBef>
              <a:spcAft>
                <a:spcPts val="0"/>
              </a:spcAft>
              <a:buSzPts val="935"/>
              <a:buNone/>
            </a:pPr>
            <a:r>
              <a:rPr lang="en-US" sz="1545"/>
              <a:t>1. </a:t>
            </a:r>
            <a:r>
              <a:rPr lang="en-US" sz="1545"/>
              <a:t>Issue Recognition and Significance - Acknowledges the pervasive and disruptive nature of fake news in the digital age, emphasizing its potential fatal consequences for individuals and society.</a:t>
            </a:r>
            <a:endParaRPr sz="1545"/>
          </a:p>
          <a:p>
            <a:pPr indent="0" lvl="0" marL="0" rtl="0" algn="l">
              <a:lnSpc>
                <a:spcPct val="95000"/>
              </a:lnSpc>
              <a:spcBef>
                <a:spcPts val="0"/>
              </a:spcBef>
              <a:spcAft>
                <a:spcPts val="0"/>
              </a:spcAft>
              <a:buSzPts val="935"/>
              <a:buNone/>
            </a:pPr>
            <a:r>
              <a:t/>
            </a:r>
            <a:endParaRPr sz="1545"/>
          </a:p>
          <a:p>
            <a:pPr indent="0" lvl="0" marL="0" rtl="0" algn="l">
              <a:lnSpc>
                <a:spcPct val="95000"/>
              </a:lnSpc>
              <a:spcBef>
                <a:spcPts val="0"/>
              </a:spcBef>
              <a:spcAft>
                <a:spcPts val="0"/>
              </a:spcAft>
              <a:buSzPts val="935"/>
              <a:buNone/>
            </a:pPr>
            <a:r>
              <a:rPr lang="en-US" sz="1545"/>
              <a:t>2. </a:t>
            </a:r>
            <a:r>
              <a:rPr lang="en-US" sz="1545"/>
              <a:t>Project Objective - Aims to conduct a comprehensive comparative analysis of machine learning algorithms for detecting fake news, involving data collection, preprocessing, and training/testing models on Reddit posts with features like retweets, image_text, and title.</a:t>
            </a:r>
            <a:endParaRPr sz="1545"/>
          </a:p>
          <a:p>
            <a:pPr indent="0" lvl="0" marL="0" rtl="0" algn="l">
              <a:lnSpc>
                <a:spcPct val="95000"/>
              </a:lnSpc>
              <a:spcBef>
                <a:spcPts val="0"/>
              </a:spcBef>
              <a:spcAft>
                <a:spcPts val="0"/>
              </a:spcAft>
              <a:buSzPts val="935"/>
              <a:buNone/>
            </a:pPr>
            <a:r>
              <a:t/>
            </a:r>
            <a:endParaRPr sz="1545"/>
          </a:p>
          <a:p>
            <a:pPr indent="0" lvl="0" marL="0" rtl="0" algn="l">
              <a:lnSpc>
                <a:spcPct val="95000"/>
              </a:lnSpc>
              <a:spcBef>
                <a:spcPts val="0"/>
              </a:spcBef>
              <a:spcAft>
                <a:spcPts val="0"/>
              </a:spcAft>
              <a:buSzPts val="935"/>
              <a:buNone/>
            </a:pPr>
            <a:r>
              <a:rPr lang="en-US" sz="1545"/>
              <a:t>3. A</a:t>
            </a:r>
            <a:r>
              <a:rPr lang="en-US" sz="1545"/>
              <a:t>lgorithmic Approach - Utilizes NLP for sentiment analysis, employs spacy for feature embedding, and trains the model using a diverse set of classification algorithms such as, Random Forests, Naïve Bayes, Decision Tree, SVM, Logistic Regression..</a:t>
            </a:r>
            <a:endParaRPr sz="1545"/>
          </a:p>
          <a:p>
            <a:pPr indent="0" lvl="0" marL="0" rtl="0" algn="l">
              <a:lnSpc>
                <a:spcPct val="95000"/>
              </a:lnSpc>
              <a:spcBef>
                <a:spcPts val="0"/>
              </a:spcBef>
              <a:spcAft>
                <a:spcPts val="0"/>
              </a:spcAft>
              <a:buSzPts val="935"/>
              <a:buNone/>
            </a:pPr>
            <a:r>
              <a:t/>
            </a:r>
            <a:endParaRPr sz="1545"/>
          </a:p>
          <a:p>
            <a:pPr indent="0" lvl="0" marL="0" rtl="0" algn="l">
              <a:lnSpc>
                <a:spcPct val="95000"/>
              </a:lnSpc>
              <a:spcBef>
                <a:spcPts val="0"/>
              </a:spcBef>
              <a:spcAft>
                <a:spcPts val="0"/>
              </a:spcAft>
              <a:buSzPts val="935"/>
              <a:buNone/>
            </a:pPr>
            <a:r>
              <a:rPr lang="en-US" sz="1545"/>
              <a:t>4. </a:t>
            </a:r>
            <a:r>
              <a:rPr lang="en-US" sz="1545"/>
              <a:t>Evaluation Metrics and Model Efficiency - Assesses model efficiency using various evaluation metrics, including confusion matrix, Accuracy, F1-score,  Recall, Precision with the goal of determining the best-performing model for classifying posts.</a:t>
            </a:r>
            <a:endParaRPr sz="1545"/>
          </a:p>
          <a:p>
            <a:pPr indent="0" lvl="0" marL="0" rtl="0" algn="l">
              <a:lnSpc>
                <a:spcPct val="95000"/>
              </a:lnSpc>
              <a:spcBef>
                <a:spcPts val="0"/>
              </a:spcBef>
              <a:spcAft>
                <a:spcPts val="0"/>
              </a:spcAft>
              <a:buSzPts val="935"/>
              <a:buNone/>
            </a:pPr>
            <a:r>
              <a:t/>
            </a:r>
            <a:endParaRPr sz="1545"/>
          </a:p>
          <a:p>
            <a:pPr indent="0" lvl="0" marL="0" rtl="0" algn="l">
              <a:lnSpc>
                <a:spcPct val="95000"/>
              </a:lnSpc>
              <a:spcBef>
                <a:spcPts val="0"/>
              </a:spcBef>
              <a:spcAft>
                <a:spcPts val="0"/>
              </a:spcAft>
              <a:buSzPts val="935"/>
              <a:buNone/>
            </a:pPr>
            <a:r>
              <a:rPr lang="en-US" sz="1545"/>
              <a:t>5. </a:t>
            </a:r>
            <a:r>
              <a:rPr lang="en-US" sz="1545"/>
              <a:t>Application and Future Scope  - Envisions practical application in filtering out fake news on Reddit, emphasizing the project's potential impact in preventing misinformation and suggesting future implementation for flagging misleading accounts.</a:t>
            </a:r>
            <a:endParaRPr sz="1545"/>
          </a:p>
        </p:txBody>
      </p:sp>
      <p:sp>
        <p:nvSpPr>
          <p:cNvPr id="187" name="Google Shape;187;p20"/>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65"/>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sz="3300"/>
              <a:t>4.3 Model Comparison</a:t>
            </a:r>
            <a:endParaRPr sz="3300"/>
          </a:p>
          <a:p>
            <a:pPr indent="0" lvl="0" marL="0" rtl="0" algn="l">
              <a:spcBef>
                <a:spcPts val="0"/>
              </a:spcBef>
              <a:spcAft>
                <a:spcPts val="0"/>
              </a:spcAft>
              <a:buNone/>
            </a:pPr>
            <a:r>
              <a:rPr lang="en-US" sz="2200">
                <a:solidFill>
                  <a:srgbClr val="1F1F1F"/>
                </a:solidFill>
              </a:rPr>
              <a:t>4.3.7) SVM with Count-IDF Vectorized Values</a:t>
            </a:r>
            <a:endParaRPr sz="2200">
              <a:solidFill>
                <a:srgbClr val="1F1F1F"/>
              </a:solidFill>
            </a:endParaRPr>
          </a:p>
        </p:txBody>
      </p:sp>
      <p:sp>
        <p:nvSpPr>
          <p:cNvPr id="557" name="Google Shape;557;p65"/>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558" name="Google Shape;558;p65"/>
          <p:cNvPicPr preferRelativeResize="0"/>
          <p:nvPr/>
        </p:nvPicPr>
        <p:blipFill>
          <a:blip r:embed="rId3">
            <a:alphaModFix/>
          </a:blip>
          <a:stretch>
            <a:fillRect/>
          </a:stretch>
        </p:blipFill>
        <p:spPr>
          <a:xfrm>
            <a:off x="8198725" y="3360875"/>
            <a:ext cx="3517125" cy="2837025"/>
          </a:xfrm>
          <a:prstGeom prst="rect">
            <a:avLst/>
          </a:prstGeom>
          <a:noFill/>
          <a:ln>
            <a:noFill/>
          </a:ln>
        </p:spPr>
      </p:pic>
      <p:pic>
        <p:nvPicPr>
          <p:cNvPr id="559" name="Google Shape;559;p65"/>
          <p:cNvPicPr preferRelativeResize="0"/>
          <p:nvPr/>
        </p:nvPicPr>
        <p:blipFill>
          <a:blip r:embed="rId4">
            <a:alphaModFix/>
          </a:blip>
          <a:stretch>
            <a:fillRect/>
          </a:stretch>
        </p:blipFill>
        <p:spPr>
          <a:xfrm>
            <a:off x="8198725" y="3356897"/>
            <a:ext cx="3517125" cy="2841003"/>
          </a:xfrm>
          <a:prstGeom prst="rect">
            <a:avLst/>
          </a:prstGeom>
          <a:noFill/>
          <a:ln>
            <a:noFill/>
          </a:ln>
        </p:spPr>
      </p:pic>
      <p:pic>
        <p:nvPicPr>
          <p:cNvPr id="560" name="Google Shape;560;p65"/>
          <p:cNvPicPr preferRelativeResize="0"/>
          <p:nvPr/>
        </p:nvPicPr>
        <p:blipFill>
          <a:blip r:embed="rId5">
            <a:alphaModFix/>
          </a:blip>
          <a:stretch>
            <a:fillRect/>
          </a:stretch>
        </p:blipFill>
        <p:spPr>
          <a:xfrm>
            <a:off x="692625" y="2418475"/>
            <a:ext cx="6914749" cy="3779426"/>
          </a:xfrm>
          <a:prstGeom prst="rect">
            <a:avLst/>
          </a:prstGeom>
          <a:noFill/>
          <a:ln>
            <a:noFill/>
          </a:ln>
        </p:spPr>
      </p:pic>
      <p:pic>
        <p:nvPicPr>
          <p:cNvPr id="561" name="Google Shape;561;p65"/>
          <p:cNvPicPr preferRelativeResize="0"/>
          <p:nvPr/>
        </p:nvPicPr>
        <p:blipFill>
          <a:blip r:embed="rId6">
            <a:alphaModFix/>
          </a:blip>
          <a:stretch>
            <a:fillRect/>
          </a:stretch>
        </p:blipFill>
        <p:spPr>
          <a:xfrm>
            <a:off x="7997918" y="3360875"/>
            <a:ext cx="3717930" cy="283702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66"/>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sz="3300"/>
              <a:t>4.3 Model Comparison</a:t>
            </a:r>
            <a:endParaRPr sz="3300"/>
          </a:p>
          <a:p>
            <a:pPr indent="0" lvl="0" marL="0" rtl="0" algn="l">
              <a:spcBef>
                <a:spcPts val="0"/>
              </a:spcBef>
              <a:spcAft>
                <a:spcPts val="0"/>
              </a:spcAft>
              <a:buNone/>
            </a:pPr>
            <a:r>
              <a:rPr lang="en-US" sz="2200">
                <a:solidFill>
                  <a:srgbClr val="1F1F1F"/>
                </a:solidFill>
              </a:rPr>
              <a:t>4.3.8) SVM with Tf-IDF Vectorized Values</a:t>
            </a:r>
            <a:endParaRPr sz="2200">
              <a:solidFill>
                <a:srgbClr val="1F1F1F"/>
              </a:solidFill>
            </a:endParaRPr>
          </a:p>
        </p:txBody>
      </p:sp>
      <p:sp>
        <p:nvSpPr>
          <p:cNvPr id="568" name="Google Shape;568;p66"/>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569" name="Google Shape;569;p66"/>
          <p:cNvPicPr preferRelativeResize="0"/>
          <p:nvPr/>
        </p:nvPicPr>
        <p:blipFill>
          <a:blip r:embed="rId3">
            <a:alphaModFix/>
          </a:blip>
          <a:stretch>
            <a:fillRect/>
          </a:stretch>
        </p:blipFill>
        <p:spPr>
          <a:xfrm>
            <a:off x="8198725" y="3360875"/>
            <a:ext cx="3517125" cy="2837025"/>
          </a:xfrm>
          <a:prstGeom prst="rect">
            <a:avLst/>
          </a:prstGeom>
          <a:noFill/>
          <a:ln>
            <a:noFill/>
          </a:ln>
        </p:spPr>
      </p:pic>
      <p:pic>
        <p:nvPicPr>
          <p:cNvPr id="570" name="Google Shape;570;p66"/>
          <p:cNvPicPr preferRelativeResize="0"/>
          <p:nvPr/>
        </p:nvPicPr>
        <p:blipFill>
          <a:blip r:embed="rId4">
            <a:alphaModFix/>
          </a:blip>
          <a:stretch>
            <a:fillRect/>
          </a:stretch>
        </p:blipFill>
        <p:spPr>
          <a:xfrm>
            <a:off x="8198725" y="3356897"/>
            <a:ext cx="3517125" cy="2841003"/>
          </a:xfrm>
          <a:prstGeom prst="rect">
            <a:avLst/>
          </a:prstGeom>
          <a:noFill/>
          <a:ln>
            <a:noFill/>
          </a:ln>
        </p:spPr>
      </p:pic>
      <p:pic>
        <p:nvPicPr>
          <p:cNvPr id="571" name="Google Shape;571;p66"/>
          <p:cNvPicPr preferRelativeResize="0"/>
          <p:nvPr/>
        </p:nvPicPr>
        <p:blipFill>
          <a:blip r:embed="rId5">
            <a:alphaModFix/>
          </a:blip>
          <a:stretch>
            <a:fillRect/>
          </a:stretch>
        </p:blipFill>
        <p:spPr>
          <a:xfrm>
            <a:off x="692625" y="2134600"/>
            <a:ext cx="6914749" cy="4088400"/>
          </a:xfrm>
          <a:prstGeom prst="rect">
            <a:avLst/>
          </a:prstGeom>
          <a:noFill/>
          <a:ln>
            <a:noFill/>
          </a:ln>
        </p:spPr>
      </p:pic>
      <p:pic>
        <p:nvPicPr>
          <p:cNvPr id="572" name="Google Shape;572;p66"/>
          <p:cNvPicPr preferRelativeResize="0"/>
          <p:nvPr/>
        </p:nvPicPr>
        <p:blipFill>
          <a:blip r:embed="rId6">
            <a:alphaModFix/>
          </a:blip>
          <a:stretch>
            <a:fillRect/>
          </a:stretch>
        </p:blipFill>
        <p:spPr>
          <a:xfrm>
            <a:off x="8198725" y="3336192"/>
            <a:ext cx="3517125" cy="2861709"/>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67"/>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Naive Bayes</a:t>
            </a:r>
            <a:endParaRPr/>
          </a:p>
        </p:txBody>
      </p:sp>
      <p:sp>
        <p:nvSpPr>
          <p:cNvPr id="579" name="Google Shape;579;p67"/>
          <p:cNvSpPr txBox="1"/>
          <p:nvPr>
            <p:ph idx="1" type="body"/>
          </p:nvPr>
        </p:nvSpPr>
        <p:spPr>
          <a:xfrm>
            <a:off x="1092150" y="1556125"/>
            <a:ext cx="10007700" cy="22911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b="1" lang="en-US"/>
              <a:t>Probabilistic Approach</a:t>
            </a:r>
            <a:r>
              <a:rPr lang="en-US"/>
              <a:t>: Naive Bayes is based on probabilistic principles, making it effective for modeling uncertainty and probability of an article being fake.</a:t>
            </a:r>
            <a:endParaRPr/>
          </a:p>
          <a:p>
            <a:pPr indent="0" lvl="0" marL="0" rtl="0" algn="l">
              <a:spcBef>
                <a:spcPts val="0"/>
              </a:spcBef>
              <a:spcAft>
                <a:spcPts val="0"/>
              </a:spcAft>
              <a:buNone/>
            </a:pPr>
            <a:r>
              <a:rPr b="1" lang="en-US"/>
              <a:t>Efficiency</a:t>
            </a:r>
            <a:r>
              <a:rPr lang="en-US"/>
              <a:t>: It is computationally efficient and can be trained on relatively small datasets, making it suitable for quick classification tasks.</a:t>
            </a:r>
            <a:endParaRPr/>
          </a:p>
          <a:p>
            <a:pPr indent="0" lvl="0" marL="0" rtl="0" algn="l">
              <a:spcBef>
                <a:spcPts val="0"/>
              </a:spcBef>
              <a:spcAft>
                <a:spcPts val="0"/>
              </a:spcAft>
              <a:buNone/>
            </a:pPr>
            <a:r>
              <a:rPr b="1" lang="en-US"/>
              <a:t>Text Classification</a:t>
            </a:r>
            <a:r>
              <a:rPr lang="en-US"/>
              <a:t>: Naive Bayes is particularly useful for text classification, as it can handle the high-dimensional and sparse nature of text data, which is common in news articles.</a:t>
            </a:r>
            <a:endParaRPr/>
          </a:p>
        </p:txBody>
      </p:sp>
      <p:sp>
        <p:nvSpPr>
          <p:cNvPr id="580" name="Google Shape;580;p67"/>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581" name="Google Shape;581;p67"/>
          <p:cNvPicPr preferRelativeResize="0"/>
          <p:nvPr/>
        </p:nvPicPr>
        <p:blipFill>
          <a:blip r:embed="rId3">
            <a:alphaModFix/>
          </a:blip>
          <a:stretch>
            <a:fillRect/>
          </a:stretch>
        </p:blipFill>
        <p:spPr>
          <a:xfrm>
            <a:off x="4176700" y="4080000"/>
            <a:ext cx="3838449" cy="1848851"/>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68"/>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sz="3300"/>
              <a:t>4.3 Model Comparison</a:t>
            </a:r>
            <a:endParaRPr sz="3300"/>
          </a:p>
          <a:p>
            <a:pPr indent="0" lvl="0" marL="0" rtl="0" algn="l">
              <a:spcBef>
                <a:spcPts val="0"/>
              </a:spcBef>
              <a:spcAft>
                <a:spcPts val="0"/>
              </a:spcAft>
              <a:buNone/>
            </a:pPr>
            <a:r>
              <a:rPr lang="en-US" sz="2200">
                <a:solidFill>
                  <a:srgbClr val="1F1F1F"/>
                </a:solidFill>
              </a:rPr>
              <a:t>4.3.9) Naive Bayes with Count Vectorized Values</a:t>
            </a:r>
            <a:endParaRPr sz="2200">
              <a:solidFill>
                <a:srgbClr val="1F1F1F"/>
              </a:solidFill>
            </a:endParaRPr>
          </a:p>
        </p:txBody>
      </p:sp>
      <p:sp>
        <p:nvSpPr>
          <p:cNvPr id="588" name="Google Shape;588;p68"/>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589" name="Google Shape;589;p68"/>
          <p:cNvPicPr preferRelativeResize="0"/>
          <p:nvPr/>
        </p:nvPicPr>
        <p:blipFill>
          <a:blip r:embed="rId3">
            <a:alphaModFix/>
          </a:blip>
          <a:stretch>
            <a:fillRect/>
          </a:stretch>
        </p:blipFill>
        <p:spPr>
          <a:xfrm>
            <a:off x="499600" y="2429825"/>
            <a:ext cx="7107773" cy="3768076"/>
          </a:xfrm>
          <a:prstGeom prst="rect">
            <a:avLst/>
          </a:prstGeom>
          <a:noFill/>
          <a:ln>
            <a:noFill/>
          </a:ln>
        </p:spPr>
      </p:pic>
      <p:pic>
        <p:nvPicPr>
          <p:cNvPr id="590" name="Google Shape;590;p68"/>
          <p:cNvPicPr preferRelativeResize="0"/>
          <p:nvPr/>
        </p:nvPicPr>
        <p:blipFill>
          <a:blip r:embed="rId4">
            <a:alphaModFix/>
          </a:blip>
          <a:stretch>
            <a:fillRect/>
          </a:stretch>
        </p:blipFill>
        <p:spPr>
          <a:xfrm>
            <a:off x="8311350" y="3510775"/>
            <a:ext cx="3404499" cy="2687126"/>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69"/>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sz="3300"/>
              <a:t>4.3 Model Comparison</a:t>
            </a:r>
            <a:endParaRPr sz="3300"/>
          </a:p>
          <a:p>
            <a:pPr indent="0" lvl="0" marL="0" rtl="0" algn="l">
              <a:spcBef>
                <a:spcPts val="0"/>
              </a:spcBef>
              <a:spcAft>
                <a:spcPts val="0"/>
              </a:spcAft>
              <a:buNone/>
            </a:pPr>
            <a:r>
              <a:rPr lang="en-US" sz="2200">
                <a:solidFill>
                  <a:srgbClr val="1F1F1F"/>
                </a:solidFill>
              </a:rPr>
              <a:t>4.3.10) Naive Bayes with Tf-IDF Vectorized Values</a:t>
            </a:r>
            <a:endParaRPr sz="2200">
              <a:solidFill>
                <a:srgbClr val="1F1F1F"/>
              </a:solidFill>
            </a:endParaRPr>
          </a:p>
        </p:txBody>
      </p:sp>
      <p:sp>
        <p:nvSpPr>
          <p:cNvPr id="597" name="Google Shape;597;p69"/>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598" name="Google Shape;598;p69"/>
          <p:cNvPicPr preferRelativeResize="0"/>
          <p:nvPr/>
        </p:nvPicPr>
        <p:blipFill>
          <a:blip r:embed="rId3">
            <a:alphaModFix/>
          </a:blip>
          <a:stretch>
            <a:fillRect/>
          </a:stretch>
        </p:blipFill>
        <p:spPr>
          <a:xfrm>
            <a:off x="556350" y="2374700"/>
            <a:ext cx="7051023" cy="3823200"/>
          </a:xfrm>
          <a:prstGeom prst="rect">
            <a:avLst/>
          </a:prstGeom>
          <a:noFill/>
          <a:ln>
            <a:noFill/>
          </a:ln>
        </p:spPr>
      </p:pic>
      <p:pic>
        <p:nvPicPr>
          <p:cNvPr id="599" name="Google Shape;599;p69"/>
          <p:cNvPicPr preferRelativeResize="0"/>
          <p:nvPr/>
        </p:nvPicPr>
        <p:blipFill>
          <a:blip r:embed="rId4">
            <a:alphaModFix/>
          </a:blip>
          <a:stretch>
            <a:fillRect/>
          </a:stretch>
        </p:blipFill>
        <p:spPr>
          <a:xfrm>
            <a:off x="8186450" y="3393800"/>
            <a:ext cx="3529401" cy="2804099"/>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70"/>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Clr>
                <a:srgbClr val="000000"/>
              </a:buClr>
              <a:buSzPct val="29700"/>
              <a:buFont typeface="Arial"/>
              <a:buNone/>
            </a:pPr>
            <a:r>
              <a:rPr lang="en-US" sz="3333"/>
              <a:t>4.4 Model Evaluations Metrics</a:t>
            </a:r>
            <a:endParaRPr sz="3333"/>
          </a:p>
          <a:p>
            <a:pPr indent="0" lvl="0" marL="0" rtl="0" algn="l">
              <a:spcBef>
                <a:spcPts val="0"/>
              </a:spcBef>
              <a:spcAft>
                <a:spcPts val="0"/>
              </a:spcAft>
              <a:buNone/>
            </a:pPr>
            <a:r>
              <a:rPr lang="en-US" sz="2222">
                <a:solidFill>
                  <a:srgbClr val="1F1F1F"/>
                </a:solidFill>
              </a:rPr>
              <a:t>Count Vectorized</a:t>
            </a:r>
            <a:endParaRPr sz="4222"/>
          </a:p>
        </p:txBody>
      </p:sp>
      <p:sp>
        <p:nvSpPr>
          <p:cNvPr id="606" name="Google Shape;606;p70"/>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graphicFrame>
        <p:nvGraphicFramePr>
          <p:cNvPr id="607" name="Google Shape;607;p70"/>
          <p:cNvGraphicFramePr/>
          <p:nvPr/>
        </p:nvGraphicFramePr>
        <p:xfrm>
          <a:off x="952500" y="2286000"/>
          <a:ext cx="3000000" cy="3000000"/>
        </p:xfrm>
        <a:graphic>
          <a:graphicData uri="http://schemas.openxmlformats.org/drawingml/2006/table">
            <a:tbl>
              <a:tblPr>
                <a:noFill/>
                <a:tableStyleId>{46DB52FD-2B36-4AE5-8D6E-08A22D9BC90B}</a:tableStyleId>
              </a:tblPr>
              <a:tblGrid>
                <a:gridCol w="1714500"/>
                <a:gridCol w="1714500"/>
                <a:gridCol w="1714500"/>
                <a:gridCol w="1714500"/>
                <a:gridCol w="1714500"/>
                <a:gridCol w="1714500"/>
              </a:tblGrid>
              <a:tr h="381000">
                <a:tc>
                  <a:txBody>
                    <a:bodyPr/>
                    <a:lstStyle/>
                    <a:p>
                      <a:pPr indent="0" lvl="0" marL="0" rtl="0" algn="l">
                        <a:spcBef>
                          <a:spcPts val="0"/>
                        </a:spcBef>
                        <a:spcAft>
                          <a:spcPts val="0"/>
                        </a:spcAft>
                        <a:buNone/>
                      </a:pPr>
                      <a:r>
                        <a:rPr lang="en-US"/>
                        <a:t>Models</a:t>
                      </a:r>
                      <a:endParaRPr/>
                    </a:p>
                  </a:txBody>
                  <a:tcPr marT="91425" marB="91425" marR="91425" marL="91425"/>
                </a:tc>
                <a:tc>
                  <a:txBody>
                    <a:bodyPr/>
                    <a:lstStyle/>
                    <a:p>
                      <a:pPr indent="0" lvl="0" marL="0" rtl="0" algn="l">
                        <a:spcBef>
                          <a:spcPts val="0"/>
                        </a:spcBef>
                        <a:spcAft>
                          <a:spcPts val="0"/>
                        </a:spcAft>
                        <a:buNone/>
                      </a:pPr>
                      <a:r>
                        <a:rPr lang="en-US"/>
                        <a:t>Vectorizer Type</a:t>
                      </a:r>
                      <a:endParaRPr/>
                    </a:p>
                  </a:txBody>
                  <a:tcPr marT="91425" marB="91425" marR="91425" marL="91425"/>
                </a:tc>
                <a:tc>
                  <a:txBody>
                    <a:bodyPr/>
                    <a:lstStyle/>
                    <a:p>
                      <a:pPr indent="0" lvl="0" marL="0" rtl="0" algn="l">
                        <a:spcBef>
                          <a:spcPts val="0"/>
                        </a:spcBef>
                        <a:spcAft>
                          <a:spcPts val="0"/>
                        </a:spcAft>
                        <a:buNone/>
                      </a:pPr>
                      <a:r>
                        <a:rPr lang="en-US"/>
                        <a:t>Accuracy</a:t>
                      </a:r>
                      <a:endParaRPr/>
                    </a:p>
                  </a:txBody>
                  <a:tcPr marT="91425" marB="91425" marR="91425" marL="91425"/>
                </a:tc>
                <a:tc>
                  <a:txBody>
                    <a:bodyPr/>
                    <a:lstStyle/>
                    <a:p>
                      <a:pPr indent="0" lvl="0" marL="0" rtl="0" algn="l">
                        <a:spcBef>
                          <a:spcPts val="0"/>
                        </a:spcBef>
                        <a:spcAft>
                          <a:spcPts val="0"/>
                        </a:spcAft>
                        <a:buNone/>
                      </a:pPr>
                      <a:r>
                        <a:rPr lang="en-US"/>
                        <a:t>Precision</a:t>
                      </a:r>
                      <a:endParaRPr/>
                    </a:p>
                  </a:txBody>
                  <a:tcPr marT="91425" marB="91425" marR="91425" marL="91425"/>
                </a:tc>
                <a:tc>
                  <a:txBody>
                    <a:bodyPr/>
                    <a:lstStyle/>
                    <a:p>
                      <a:pPr indent="0" lvl="0" marL="0" rtl="0" algn="l">
                        <a:spcBef>
                          <a:spcPts val="0"/>
                        </a:spcBef>
                        <a:spcAft>
                          <a:spcPts val="0"/>
                        </a:spcAft>
                        <a:buNone/>
                      </a:pPr>
                      <a:r>
                        <a:rPr lang="en-US"/>
                        <a:t>Recall</a:t>
                      </a:r>
                      <a:endParaRPr/>
                    </a:p>
                  </a:txBody>
                  <a:tcPr marT="91425" marB="91425" marR="91425" marL="91425"/>
                </a:tc>
                <a:tc>
                  <a:txBody>
                    <a:bodyPr/>
                    <a:lstStyle/>
                    <a:p>
                      <a:pPr indent="0" lvl="0" marL="0" rtl="0" algn="l">
                        <a:spcBef>
                          <a:spcPts val="0"/>
                        </a:spcBef>
                        <a:spcAft>
                          <a:spcPts val="0"/>
                        </a:spcAft>
                        <a:buNone/>
                      </a:pPr>
                      <a:r>
                        <a:rPr lang="en-US"/>
                        <a:t>F1 Score</a:t>
                      </a:r>
                      <a:endParaRPr/>
                    </a:p>
                  </a:txBody>
                  <a:tcPr marT="91425" marB="91425" marR="91425" marL="91425"/>
                </a:tc>
              </a:tr>
              <a:tr h="381000">
                <a:tc>
                  <a:txBody>
                    <a:bodyPr/>
                    <a:lstStyle/>
                    <a:p>
                      <a:pPr indent="0" lvl="0" marL="0" rtl="0" algn="l">
                        <a:spcBef>
                          <a:spcPts val="0"/>
                        </a:spcBef>
                        <a:spcAft>
                          <a:spcPts val="0"/>
                        </a:spcAft>
                        <a:buNone/>
                      </a:pPr>
                      <a:r>
                        <a:rPr lang="en-US"/>
                        <a:t>Logistic Regression</a:t>
                      </a:r>
                      <a:endParaRPr/>
                    </a:p>
                  </a:txBody>
                  <a:tcPr marT="91425" marB="91425" marR="91425" marL="91425"/>
                </a:tc>
                <a:tc>
                  <a:txBody>
                    <a:bodyPr/>
                    <a:lstStyle/>
                    <a:p>
                      <a:pPr indent="0" lvl="0" marL="0" rtl="0" algn="l">
                        <a:spcBef>
                          <a:spcPts val="0"/>
                        </a:spcBef>
                        <a:spcAft>
                          <a:spcPts val="0"/>
                        </a:spcAft>
                        <a:buNone/>
                      </a:pPr>
                      <a:r>
                        <a:rPr lang="en-US"/>
                        <a:t>Count Vectorizer</a:t>
                      </a:r>
                      <a:endParaRPr/>
                    </a:p>
                  </a:txBody>
                  <a:tcPr marT="91425" marB="91425" marR="91425" marL="91425"/>
                </a:tc>
                <a:tc>
                  <a:txBody>
                    <a:bodyPr/>
                    <a:lstStyle/>
                    <a:p>
                      <a:pPr indent="0" lvl="0" marL="0" rtl="0" algn="l">
                        <a:spcBef>
                          <a:spcPts val="0"/>
                        </a:spcBef>
                        <a:spcAft>
                          <a:spcPts val="0"/>
                        </a:spcAft>
                        <a:buNone/>
                      </a:pPr>
                      <a:r>
                        <a:rPr lang="en-US"/>
                        <a:t>94.81%</a:t>
                      </a:r>
                      <a:endParaRPr/>
                    </a:p>
                  </a:txBody>
                  <a:tcPr marT="91425" marB="91425" marR="91425" marL="91425"/>
                </a:tc>
                <a:tc>
                  <a:txBody>
                    <a:bodyPr/>
                    <a:lstStyle/>
                    <a:p>
                      <a:pPr indent="0" lvl="0" marL="0" rtl="0" algn="l">
                        <a:spcBef>
                          <a:spcPts val="0"/>
                        </a:spcBef>
                        <a:spcAft>
                          <a:spcPts val="0"/>
                        </a:spcAft>
                        <a:buNone/>
                      </a:pPr>
                      <a:r>
                        <a:rPr lang="en-US"/>
                        <a:t>95%</a:t>
                      </a:r>
                      <a:endParaRPr/>
                    </a:p>
                  </a:txBody>
                  <a:tcPr marT="91425" marB="91425" marR="91425" marL="91425"/>
                </a:tc>
                <a:tc>
                  <a:txBody>
                    <a:bodyPr/>
                    <a:lstStyle/>
                    <a:p>
                      <a:pPr indent="0" lvl="0" marL="0" rtl="0" algn="l">
                        <a:spcBef>
                          <a:spcPts val="0"/>
                        </a:spcBef>
                        <a:spcAft>
                          <a:spcPts val="0"/>
                        </a:spcAft>
                        <a:buNone/>
                      </a:pPr>
                      <a:r>
                        <a:rPr lang="en-US"/>
                        <a:t>94%</a:t>
                      </a:r>
                      <a:endParaRPr/>
                    </a:p>
                  </a:txBody>
                  <a:tcPr marT="91425" marB="91425" marR="91425" marL="91425"/>
                </a:tc>
                <a:tc>
                  <a:txBody>
                    <a:bodyPr/>
                    <a:lstStyle/>
                    <a:p>
                      <a:pPr indent="0" lvl="0" marL="0" rtl="0" algn="l">
                        <a:spcBef>
                          <a:spcPts val="0"/>
                        </a:spcBef>
                        <a:spcAft>
                          <a:spcPts val="0"/>
                        </a:spcAft>
                        <a:buNone/>
                      </a:pPr>
                      <a:r>
                        <a:rPr lang="en-US"/>
                        <a:t>95%</a:t>
                      </a:r>
                      <a:endParaRPr/>
                    </a:p>
                  </a:txBody>
                  <a:tcPr marT="91425" marB="91425" marR="91425" marL="91425"/>
                </a:tc>
              </a:tr>
              <a:tr h="381000">
                <a:tc>
                  <a:txBody>
                    <a:bodyPr/>
                    <a:lstStyle/>
                    <a:p>
                      <a:pPr indent="0" lvl="0" marL="0" rtl="0" algn="l">
                        <a:spcBef>
                          <a:spcPts val="0"/>
                        </a:spcBef>
                        <a:spcAft>
                          <a:spcPts val="0"/>
                        </a:spcAft>
                        <a:buNone/>
                      </a:pPr>
                      <a:r>
                        <a:rPr lang="en-US"/>
                        <a:t>Naive Bayes</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Count Vectorizer</a:t>
                      </a:r>
                      <a:endParaRPr/>
                    </a:p>
                  </a:txBody>
                  <a:tcPr marT="91425" marB="91425" marR="91425" marL="91425"/>
                </a:tc>
                <a:tc>
                  <a:txBody>
                    <a:bodyPr/>
                    <a:lstStyle/>
                    <a:p>
                      <a:pPr indent="0" lvl="0" marL="0" rtl="0" algn="l">
                        <a:spcBef>
                          <a:spcPts val="0"/>
                        </a:spcBef>
                        <a:spcAft>
                          <a:spcPts val="0"/>
                        </a:spcAft>
                        <a:buNone/>
                      </a:pPr>
                      <a:r>
                        <a:rPr lang="en-US"/>
                        <a:t>83.02%</a:t>
                      </a:r>
                      <a:endParaRPr/>
                    </a:p>
                  </a:txBody>
                  <a:tcPr marT="91425" marB="91425" marR="91425" marL="91425"/>
                </a:tc>
                <a:tc>
                  <a:txBody>
                    <a:bodyPr/>
                    <a:lstStyle/>
                    <a:p>
                      <a:pPr indent="0" lvl="0" marL="0" rtl="0" algn="l">
                        <a:spcBef>
                          <a:spcPts val="0"/>
                        </a:spcBef>
                        <a:spcAft>
                          <a:spcPts val="0"/>
                        </a:spcAft>
                        <a:buNone/>
                      </a:pPr>
                      <a:r>
                        <a:rPr lang="en-US"/>
                        <a:t>83%</a:t>
                      </a:r>
                      <a:endParaRPr/>
                    </a:p>
                  </a:txBody>
                  <a:tcPr marT="91425" marB="91425" marR="91425" marL="91425"/>
                </a:tc>
                <a:tc>
                  <a:txBody>
                    <a:bodyPr/>
                    <a:lstStyle/>
                    <a:p>
                      <a:pPr indent="0" lvl="0" marL="0" rtl="0" algn="l">
                        <a:spcBef>
                          <a:spcPts val="0"/>
                        </a:spcBef>
                        <a:spcAft>
                          <a:spcPts val="0"/>
                        </a:spcAft>
                        <a:buNone/>
                      </a:pPr>
                      <a:r>
                        <a:rPr lang="en-US"/>
                        <a:t>83%</a:t>
                      </a:r>
                      <a:endParaRPr/>
                    </a:p>
                  </a:txBody>
                  <a:tcPr marT="91425" marB="91425" marR="91425" marL="91425"/>
                </a:tc>
                <a:tc>
                  <a:txBody>
                    <a:bodyPr/>
                    <a:lstStyle/>
                    <a:p>
                      <a:pPr indent="0" lvl="0" marL="0" rtl="0" algn="l">
                        <a:spcBef>
                          <a:spcPts val="0"/>
                        </a:spcBef>
                        <a:spcAft>
                          <a:spcPts val="0"/>
                        </a:spcAft>
                        <a:buNone/>
                      </a:pPr>
                      <a:r>
                        <a:rPr lang="en-US"/>
                        <a:t>83%</a:t>
                      </a:r>
                      <a:endParaRPr/>
                    </a:p>
                  </a:txBody>
                  <a:tcPr marT="91425" marB="91425" marR="91425" marL="91425"/>
                </a:tc>
              </a:tr>
              <a:tr h="381000">
                <a:tc>
                  <a:txBody>
                    <a:bodyPr/>
                    <a:lstStyle/>
                    <a:p>
                      <a:pPr indent="0" lvl="0" marL="0" rtl="0" algn="l">
                        <a:spcBef>
                          <a:spcPts val="0"/>
                        </a:spcBef>
                        <a:spcAft>
                          <a:spcPts val="0"/>
                        </a:spcAft>
                        <a:buNone/>
                      </a:pPr>
                      <a:r>
                        <a:rPr lang="en-US"/>
                        <a:t>Decision Tree</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Count Vectorizer</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US"/>
                        <a:t>93.26%</a:t>
                      </a:r>
                      <a:endParaRPr/>
                    </a:p>
                  </a:txBody>
                  <a:tcPr marT="91425" marB="91425" marR="91425" marL="91425"/>
                </a:tc>
                <a:tc>
                  <a:txBody>
                    <a:bodyPr/>
                    <a:lstStyle/>
                    <a:p>
                      <a:pPr indent="0" lvl="0" marL="0" rtl="0" algn="l">
                        <a:spcBef>
                          <a:spcPts val="0"/>
                        </a:spcBef>
                        <a:spcAft>
                          <a:spcPts val="0"/>
                        </a:spcAft>
                        <a:buNone/>
                      </a:pPr>
                      <a:r>
                        <a:rPr lang="en-US"/>
                        <a:t>93%</a:t>
                      </a:r>
                      <a:endParaRPr/>
                    </a:p>
                  </a:txBody>
                  <a:tcPr marT="91425" marB="91425" marR="91425" marL="91425"/>
                </a:tc>
                <a:tc>
                  <a:txBody>
                    <a:bodyPr/>
                    <a:lstStyle/>
                    <a:p>
                      <a:pPr indent="0" lvl="0" marL="0" rtl="0" algn="l">
                        <a:spcBef>
                          <a:spcPts val="0"/>
                        </a:spcBef>
                        <a:spcAft>
                          <a:spcPts val="0"/>
                        </a:spcAft>
                        <a:buNone/>
                      </a:pPr>
                      <a:r>
                        <a:rPr lang="en-US"/>
                        <a:t>93%</a:t>
                      </a:r>
                      <a:endParaRPr/>
                    </a:p>
                  </a:txBody>
                  <a:tcPr marT="91425" marB="91425" marR="91425" marL="91425"/>
                </a:tc>
                <a:tc>
                  <a:txBody>
                    <a:bodyPr/>
                    <a:lstStyle/>
                    <a:p>
                      <a:pPr indent="0" lvl="0" marL="0" rtl="0" algn="l">
                        <a:spcBef>
                          <a:spcPts val="0"/>
                        </a:spcBef>
                        <a:spcAft>
                          <a:spcPts val="0"/>
                        </a:spcAft>
                        <a:buNone/>
                      </a:pPr>
                      <a:r>
                        <a:rPr lang="en-US"/>
                        <a:t>93%</a:t>
                      </a:r>
                      <a:endParaRPr/>
                    </a:p>
                  </a:txBody>
                  <a:tcPr marT="91425" marB="91425" marR="91425" marL="91425"/>
                </a:tc>
              </a:tr>
              <a:tr h="381000">
                <a:tc>
                  <a:txBody>
                    <a:bodyPr/>
                    <a:lstStyle/>
                    <a:p>
                      <a:pPr indent="0" lvl="0" marL="0" rtl="0" algn="l">
                        <a:spcBef>
                          <a:spcPts val="0"/>
                        </a:spcBef>
                        <a:spcAft>
                          <a:spcPts val="0"/>
                        </a:spcAft>
                        <a:buNone/>
                      </a:pPr>
                      <a:r>
                        <a:rPr lang="en-US"/>
                        <a:t>Random Forest</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Count Vectorizer</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US"/>
                        <a:t>95.46%</a:t>
                      </a:r>
                      <a:endParaRPr/>
                    </a:p>
                  </a:txBody>
                  <a:tcPr marT="91425" marB="91425" marR="91425" marL="91425"/>
                </a:tc>
                <a:tc>
                  <a:txBody>
                    <a:bodyPr/>
                    <a:lstStyle/>
                    <a:p>
                      <a:pPr indent="0" lvl="0" marL="0" rtl="0" algn="l">
                        <a:spcBef>
                          <a:spcPts val="0"/>
                        </a:spcBef>
                        <a:spcAft>
                          <a:spcPts val="0"/>
                        </a:spcAft>
                        <a:buNone/>
                      </a:pPr>
                      <a:r>
                        <a:rPr lang="en-US"/>
                        <a:t>95%</a:t>
                      </a:r>
                      <a:endParaRPr/>
                    </a:p>
                  </a:txBody>
                  <a:tcPr marT="91425" marB="91425" marR="91425" marL="91425"/>
                </a:tc>
                <a:tc>
                  <a:txBody>
                    <a:bodyPr/>
                    <a:lstStyle/>
                    <a:p>
                      <a:pPr indent="0" lvl="0" marL="0" rtl="0" algn="l">
                        <a:spcBef>
                          <a:spcPts val="0"/>
                        </a:spcBef>
                        <a:spcAft>
                          <a:spcPts val="0"/>
                        </a:spcAft>
                        <a:buNone/>
                      </a:pPr>
                      <a:r>
                        <a:rPr lang="en-US"/>
                        <a:t>95%</a:t>
                      </a:r>
                      <a:endParaRPr/>
                    </a:p>
                  </a:txBody>
                  <a:tcPr marT="91425" marB="91425" marR="91425" marL="91425"/>
                </a:tc>
                <a:tc>
                  <a:txBody>
                    <a:bodyPr/>
                    <a:lstStyle/>
                    <a:p>
                      <a:pPr indent="0" lvl="0" marL="0" rtl="0" algn="l">
                        <a:spcBef>
                          <a:spcPts val="0"/>
                        </a:spcBef>
                        <a:spcAft>
                          <a:spcPts val="0"/>
                        </a:spcAft>
                        <a:buNone/>
                      </a:pPr>
                      <a:r>
                        <a:rPr lang="en-US"/>
                        <a:t>95%</a:t>
                      </a:r>
                      <a:endParaRPr/>
                    </a:p>
                  </a:txBody>
                  <a:tcPr marT="91425" marB="91425" marR="91425" marL="91425"/>
                </a:tc>
              </a:tr>
              <a:tr h="381000">
                <a:tc>
                  <a:txBody>
                    <a:bodyPr/>
                    <a:lstStyle/>
                    <a:p>
                      <a:pPr indent="0" lvl="0" marL="0" rtl="0" algn="l">
                        <a:spcBef>
                          <a:spcPts val="0"/>
                        </a:spcBef>
                        <a:spcAft>
                          <a:spcPts val="0"/>
                        </a:spcAft>
                        <a:buNone/>
                      </a:pPr>
                      <a:r>
                        <a:rPr lang="en-US"/>
                        <a:t>Support Vector Machines</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Count Vectorizer</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US"/>
                        <a:t>93.75%</a:t>
                      </a:r>
                      <a:endParaRPr/>
                    </a:p>
                  </a:txBody>
                  <a:tcPr marT="91425" marB="91425" marR="91425" marL="91425"/>
                </a:tc>
                <a:tc>
                  <a:txBody>
                    <a:bodyPr/>
                    <a:lstStyle/>
                    <a:p>
                      <a:pPr indent="0" lvl="0" marL="0" rtl="0" algn="l">
                        <a:spcBef>
                          <a:spcPts val="0"/>
                        </a:spcBef>
                        <a:spcAft>
                          <a:spcPts val="0"/>
                        </a:spcAft>
                        <a:buNone/>
                      </a:pPr>
                      <a:r>
                        <a:rPr lang="en-US"/>
                        <a:t>94%</a:t>
                      </a:r>
                      <a:endParaRPr/>
                    </a:p>
                  </a:txBody>
                  <a:tcPr marT="91425" marB="91425" marR="91425" marL="91425"/>
                </a:tc>
                <a:tc>
                  <a:txBody>
                    <a:bodyPr/>
                    <a:lstStyle/>
                    <a:p>
                      <a:pPr indent="0" lvl="0" marL="0" rtl="0" algn="l">
                        <a:spcBef>
                          <a:spcPts val="0"/>
                        </a:spcBef>
                        <a:spcAft>
                          <a:spcPts val="0"/>
                        </a:spcAft>
                        <a:buNone/>
                      </a:pPr>
                      <a:r>
                        <a:rPr lang="en-US"/>
                        <a:t>94%</a:t>
                      </a:r>
                      <a:endParaRPr/>
                    </a:p>
                  </a:txBody>
                  <a:tcPr marT="91425" marB="91425" marR="91425" marL="91425"/>
                </a:tc>
                <a:tc>
                  <a:txBody>
                    <a:bodyPr/>
                    <a:lstStyle/>
                    <a:p>
                      <a:pPr indent="0" lvl="0" marL="0" rtl="0" algn="l">
                        <a:spcBef>
                          <a:spcPts val="0"/>
                        </a:spcBef>
                        <a:spcAft>
                          <a:spcPts val="0"/>
                        </a:spcAft>
                        <a:buNone/>
                      </a:pPr>
                      <a:r>
                        <a:rPr lang="en-US"/>
                        <a:t>94%</a:t>
                      </a:r>
                      <a:endParaRPr/>
                    </a:p>
                  </a:txBody>
                  <a:tcPr marT="91425" marB="91425" marR="91425" marL="91425"/>
                </a:tc>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71"/>
          <p:cNvSpPr txBox="1"/>
          <p:nvPr>
            <p:ph type="title"/>
          </p:nvPr>
        </p:nvSpPr>
        <p:spPr>
          <a:xfrm>
            <a:off x="1092075" y="626451"/>
            <a:ext cx="10007700" cy="8157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SzPct val="33000"/>
              <a:buNone/>
            </a:pPr>
            <a:r>
              <a:rPr lang="en-US" sz="3000"/>
              <a:t>4.4 Model Evaluation Metrics</a:t>
            </a:r>
            <a:endParaRPr sz="3000"/>
          </a:p>
          <a:p>
            <a:pPr indent="0" lvl="0" marL="0" rtl="0" algn="l">
              <a:spcBef>
                <a:spcPts val="0"/>
              </a:spcBef>
              <a:spcAft>
                <a:spcPts val="0"/>
              </a:spcAft>
              <a:buSzPct val="49499"/>
              <a:buNone/>
            </a:pPr>
            <a:r>
              <a:rPr lang="en-US" sz="2000">
                <a:solidFill>
                  <a:srgbClr val="1F1F1F"/>
                </a:solidFill>
              </a:rPr>
              <a:t>Tf-IDF Vectorized</a:t>
            </a:r>
            <a:endParaRPr sz="2000">
              <a:solidFill>
                <a:srgbClr val="1F1F1F"/>
              </a:solidFill>
            </a:endParaRPr>
          </a:p>
        </p:txBody>
      </p:sp>
      <p:sp>
        <p:nvSpPr>
          <p:cNvPr id="614" name="Google Shape;614;p71"/>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graphicFrame>
        <p:nvGraphicFramePr>
          <p:cNvPr id="615" name="Google Shape;615;p71"/>
          <p:cNvGraphicFramePr/>
          <p:nvPr/>
        </p:nvGraphicFramePr>
        <p:xfrm>
          <a:off x="952500" y="2286000"/>
          <a:ext cx="3000000" cy="3000000"/>
        </p:xfrm>
        <a:graphic>
          <a:graphicData uri="http://schemas.openxmlformats.org/drawingml/2006/table">
            <a:tbl>
              <a:tblPr>
                <a:noFill/>
                <a:tableStyleId>{46DB52FD-2B36-4AE5-8D6E-08A22D9BC90B}</a:tableStyleId>
              </a:tblPr>
              <a:tblGrid>
                <a:gridCol w="1714500"/>
                <a:gridCol w="1714500"/>
                <a:gridCol w="1714500"/>
                <a:gridCol w="1714500"/>
                <a:gridCol w="1714500"/>
                <a:gridCol w="1714500"/>
              </a:tblGrid>
              <a:tr h="381000">
                <a:tc>
                  <a:txBody>
                    <a:bodyPr/>
                    <a:lstStyle/>
                    <a:p>
                      <a:pPr indent="0" lvl="0" marL="0" rtl="0" algn="l">
                        <a:spcBef>
                          <a:spcPts val="0"/>
                        </a:spcBef>
                        <a:spcAft>
                          <a:spcPts val="0"/>
                        </a:spcAft>
                        <a:buNone/>
                      </a:pPr>
                      <a:r>
                        <a:rPr lang="en-US"/>
                        <a:t>Models</a:t>
                      </a:r>
                      <a:endParaRPr/>
                    </a:p>
                  </a:txBody>
                  <a:tcPr marT="91425" marB="91425" marR="91425" marL="91425"/>
                </a:tc>
                <a:tc>
                  <a:txBody>
                    <a:bodyPr/>
                    <a:lstStyle/>
                    <a:p>
                      <a:pPr indent="0" lvl="0" marL="0" rtl="0" algn="l">
                        <a:spcBef>
                          <a:spcPts val="0"/>
                        </a:spcBef>
                        <a:spcAft>
                          <a:spcPts val="0"/>
                        </a:spcAft>
                        <a:buNone/>
                      </a:pPr>
                      <a:r>
                        <a:rPr lang="en-US"/>
                        <a:t>Vectorizer Type</a:t>
                      </a:r>
                      <a:endParaRPr/>
                    </a:p>
                  </a:txBody>
                  <a:tcPr marT="91425" marB="91425" marR="91425" marL="91425"/>
                </a:tc>
                <a:tc>
                  <a:txBody>
                    <a:bodyPr/>
                    <a:lstStyle/>
                    <a:p>
                      <a:pPr indent="0" lvl="0" marL="0" rtl="0" algn="l">
                        <a:spcBef>
                          <a:spcPts val="0"/>
                        </a:spcBef>
                        <a:spcAft>
                          <a:spcPts val="0"/>
                        </a:spcAft>
                        <a:buNone/>
                      </a:pPr>
                      <a:r>
                        <a:rPr lang="en-US"/>
                        <a:t>Accuracy</a:t>
                      </a:r>
                      <a:endParaRPr/>
                    </a:p>
                  </a:txBody>
                  <a:tcPr marT="91425" marB="91425" marR="91425" marL="91425"/>
                </a:tc>
                <a:tc>
                  <a:txBody>
                    <a:bodyPr/>
                    <a:lstStyle/>
                    <a:p>
                      <a:pPr indent="0" lvl="0" marL="0" rtl="0" algn="l">
                        <a:spcBef>
                          <a:spcPts val="0"/>
                        </a:spcBef>
                        <a:spcAft>
                          <a:spcPts val="0"/>
                        </a:spcAft>
                        <a:buNone/>
                      </a:pPr>
                      <a:r>
                        <a:rPr lang="en-US"/>
                        <a:t>Precision</a:t>
                      </a:r>
                      <a:endParaRPr/>
                    </a:p>
                  </a:txBody>
                  <a:tcPr marT="91425" marB="91425" marR="91425" marL="91425"/>
                </a:tc>
                <a:tc>
                  <a:txBody>
                    <a:bodyPr/>
                    <a:lstStyle/>
                    <a:p>
                      <a:pPr indent="0" lvl="0" marL="0" rtl="0" algn="l">
                        <a:spcBef>
                          <a:spcPts val="0"/>
                        </a:spcBef>
                        <a:spcAft>
                          <a:spcPts val="0"/>
                        </a:spcAft>
                        <a:buNone/>
                      </a:pPr>
                      <a:r>
                        <a:rPr lang="en-US"/>
                        <a:t>Recall</a:t>
                      </a:r>
                      <a:endParaRPr/>
                    </a:p>
                  </a:txBody>
                  <a:tcPr marT="91425" marB="91425" marR="91425" marL="91425"/>
                </a:tc>
                <a:tc>
                  <a:txBody>
                    <a:bodyPr/>
                    <a:lstStyle/>
                    <a:p>
                      <a:pPr indent="0" lvl="0" marL="0" rtl="0" algn="l">
                        <a:spcBef>
                          <a:spcPts val="0"/>
                        </a:spcBef>
                        <a:spcAft>
                          <a:spcPts val="0"/>
                        </a:spcAft>
                        <a:buNone/>
                      </a:pPr>
                      <a:r>
                        <a:rPr lang="en-US"/>
                        <a:t>F1 Score</a:t>
                      </a:r>
                      <a:endParaRPr/>
                    </a:p>
                  </a:txBody>
                  <a:tcPr marT="91425" marB="91425" marR="91425" marL="91425"/>
                </a:tc>
              </a:tr>
              <a:tr h="381000">
                <a:tc>
                  <a:txBody>
                    <a:bodyPr/>
                    <a:lstStyle/>
                    <a:p>
                      <a:pPr indent="0" lvl="0" marL="0" rtl="0" algn="l">
                        <a:spcBef>
                          <a:spcPts val="0"/>
                        </a:spcBef>
                        <a:spcAft>
                          <a:spcPts val="0"/>
                        </a:spcAft>
                        <a:buNone/>
                      </a:pPr>
                      <a:r>
                        <a:rPr lang="en-US"/>
                        <a:t>Logistic Regression</a:t>
                      </a:r>
                      <a:endParaRPr/>
                    </a:p>
                  </a:txBody>
                  <a:tcPr marT="91425" marB="91425" marR="91425" marL="91425"/>
                </a:tc>
                <a:tc>
                  <a:txBody>
                    <a:bodyPr/>
                    <a:lstStyle/>
                    <a:p>
                      <a:pPr indent="0" lvl="0" marL="0" rtl="0" algn="l">
                        <a:spcBef>
                          <a:spcPts val="0"/>
                        </a:spcBef>
                        <a:spcAft>
                          <a:spcPts val="0"/>
                        </a:spcAft>
                        <a:buNone/>
                      </a:pPr>
                      <a:r>
                        <a:rPr lang="en-US"/>
                        <a:t>TF-IDF</a:t>
                      </a:r>
                      <a:r>
                        <a:rPr lang="en-US"/>
                        <a:t> Vectorizer</a:t>
                      </a:r>
                      <a:endParaRPr/>
                    </a:p>
                  </a:txBody>
                  <a:tcPr marT="91425" marB="91425" marR="91425" marL="91425"/>
                </a:tc>
                <a:tc>
                  <a:txBody>
                    <a:bodyPr/>
                    <a:lstStyle/>
                    <a:p>
                      <a:pPr indent="0" lvl="0" marL="0" rtl="0" algn="l">
                        <a:spcBef>
                          <a:spcPts val="0"/>
                        </a:spcBef>
                        <a:spcAft>
                          <a:spcPts val="0"/>
                        </a:spcAft>
                        <a:buNone/>
                      </a:pPr>
                      <a:r>
                        <a:rPr lang="en-US"/>
                        <a:t>94.44%</a:t>
                      </a:r>
                      <a:endParaRPr/>
                    </a:p>
                  </a:txBody>
                  <a:tcPr marT="91425" marB="91425" marR="91425" marL="91425"/>
                </a:tc>
                <a:tc>
                  <a:txBody>
                    <a:bodyPr/>
                    <a:lstStyle/>
                    <a:p>
                      <a:pPr indent="0" lvl="0" marL="0" rtl="0" algn="l">
                        <a:spcBef>
                          <a:spcPts val="0"/>
                        </a:spcBef>
                        <a:spcAft>
                          <a:spcPts val="0"/>
                        </a:spcAft>
                        <a:buNone/>
                      </a:pPr>
                      <a:r>
                        <a:rPr lang="en-US"/>
                        <a:t>94%</a:t>
                      </a:r>
                      <a:endParaRPr/>
                    </a:p>
                  </a:txBody>
                  <a:tcPr marT="91425" marB="91425" marR="91425" marL="91425"/>
                </a:tc>
                <a:tc>
                  <a:txBody>
                    <a:bodyPr/>
                    <a:lstStyle/>
                    <a:p>
                      <a:pPr indent="0" lvl="0" marL="0" rtl="0" algn="l">
                        <a:spcBef>
                          <a:spcPts val="0"/>
                        </a:spcBef>
                        <a:spcAft>
                          <a:spcPts val="0"/>
                        </a:spcAft>
                        <a:buNone/>
                      </a:pPr>
                      <a:r>
                        <a:rPr lang="en-US"/>
                        <a:t>94%</a:t>
                      </a:r>
                      <a:endParaRPr/>
                    </a:p>
                  </a:txBody>
                  <a:tcPr marT="91425" marB="91425" marR="91425" marL="91425"/>
                </a:tc>
                <a:tc>
                  <a:txBody>
                    <a:bodyPr/>
                    <a:lstStyle/>
                    <a:p>
                      <a:pPr indent="0" lvl="0" marL="0" rtl="0" algn="l">
                        <a:spcBef>
                          <a:spcPts val="0"/>
                        </a:spcBef>
                        <a:spcAft>
                          <a:spcPts val="0"/>
                        </a:spcAft>
                        <a:buNone/>
                      </a:pPr>
                      <a:r>
                        <a:rPr lang="en-US"/>
                        <a:t>94%</a:t>
                      </a:r>
                      <a:endParaRPr/>
                    </a:p>
                  </a:txBody>
                  <a:tcPr marT="91425" marB="91425" marR="91425" marL="91425"/>
                </a:tc>
              </a:tr>
              <a:tr h="381000">
                <a:tc>
                  <a:txBody>
                    <a:bodyPr/>
                    <a:lstStyle/>
                    <a:p>
                      <a:pPr indent="0" lvl="0" marL="0" rtl="0" algn="l">
                        <a:spcBef>
                          <a:spcPts val="0"/>
                        </a:spcBef>
                        <a:spcAft>
                          <a:spcPts val="0"/>
                        </a:spcAft>
                        <a:buNone/>
                      </a:pPr>
                      <a:r>
                        <a:rPr lang="en-US"/>
                        <a:t>Naive Bayes</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TF-IDF Vectorizer</a:t>
                      </a:r>
                      <a:endParaRPr/>
                    </a:p>
                  </a:txBody>
                  <a:tcPr marT="91425" marB="91425" marR="91425" marL="91425"/>
                </a:tc>
                <a:tc>
                  <a:txBody>
                    <a:bodyPr/>
                    <a:lstStyle/>
                    <a:p>
                      <a:pPr indent="0" lvl="0" marL="0" rtl="0" algn="l">
                        <a:spcBef>
                          <a:spcPts val="0"/>
                        </a:spcBef>
                        <a:spcAft>
                          <a:spcPts val="0"/>
                        </a:spcAft>
                        <a:buNone/>
                      </a:pPr>
                      <a:r>
                        <a:rPr lang="en-US"/>
                        <a:t>83.35%</a:t>
                      </a:r>
                      <a:endParaRPr/>
                    </a:p>
                  </a:txBody>
                  <a:tcPr marT="91425" marB="91425" marR="91425" marL="91425"/>
                </a:tc>
                <a:tc>
                  <a:txBody>
                    <a:bodyPr/>
                    <a:lstStyle/>
                    <a:p>
                      <a:pPr indent="0" lvl="0" marL="0" rtl="0" algn="l">
                        <a:spcBef>
                          <a:spcPts val="0"/>
                        </a:spcBef>
                        <a:spcAft>
                          <a:spcPts val="0"/>
                        </a:spcAft>
                        <a:buNone/>
                      </a:pPr>
                      <a:r>
                        <a:rPr lang="en-US"/>
                        <a:t>83%</a:t>
                      </a:r>
                      <a:endParaRPr/>
                    </a:p>
                  </a:txBody>
                  <a:tcPr marT="91425" marB="91425" marR="91425" marL="91425"/>
                </a:tc>
                <a:tc>
                  <a:txBody>
                    <a:bodyPr/>
                    <a:lstStyle/>
                    <a:p>
                      <a:pPr indent="0" lvl="0" marL="0" rtl="0" algn="l">
                        <a:spcBef>
                          <a:spcPts val="0"/>
                        </a:spcBef>
                        <a:spcAft>
                          <a:spcPts val="0"/>
                        </a:spcAft>
                        <a:buNone/>
                      </a:pPr>
                      <a:r>
                        <a:rPr lang="en-US"/>
                        <a:t>83%</a:t>
                      </a:r>
                      <a:endParaRPr/>
                    </a:p>
                  </a:txBody>
                  <a:tcPr marT="91425" marB="91425" marR="91425" marL="91425"/>
                </a:tc>
                <a:tc>
                  <a:txBody>
                    <a:bodyPr/>
                    <a:lstStyle/>
                    <a:p>
                      <a:pPr indent="0" lvl="0" marL="0" rtl="0" algn="l">
                        <a:spcBef>
                          <a:spcPts val="0"/>
                        </a:spcBef>
                        <a:spcAft>
                          <a:spcPts val="0"/>
                        </a:spcAft>
                        <a:buNone/>
                      </a:pPr>
                      <a:r>
                        <a:rPr lang="en-US"/>
                        <a:t>83%</a:t>
                      </a:r>
                      <a:endParaRPr/>
                    </a:p>
                  </a:txBody>
                  <a:tcPr marT="91425" marB="91425" marR="91425" marL="91425"/>
                </a:tc>
              </a:tr>
              <a:tr h="381000">
                <a:tc>
                  <a:txBody>
                    <a:bodyPr/>
                    <a:lstStyle/>
                    <a:p>
                      <a:pPr indent="0" lvl="0" marL="0" rtl="0" algn="l">
                        <a:spcBef>
                          <a:spcPts val="0"/>
                        </a:spcBef>
                        <a:spcAft>
                          <a:spcPts val="0"/>
                        </a:spcAft>
                        <a:buNone/>
                      </a:pPr>
                      <a:r>
                        <a:rPr lang="en-US"/>
                        <a:t>Decision Tree</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TF-IDF Vectorizer</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US"/>
                        <a:t>64.40%</a:t>
                      </a:r>
                      <a:endParaRPr/>
                    </a:p>
                  </a:txBody>
                  <a:tcPr marT="91425" marB="91425" marR="91425" marL="91425"/>
                </a:tc>
                <a:tc>
                  <a:txBody>
                    <a:bodyPr/>
                    <a:lstStyle/>
                    <a:p>
                      <a:pPr indent="0" lvl="0" marL="0" rtl="0" algn="l">
                        <a:spcBef>
                          <a:spcPts val="0"/>
                        </a:spcBef>
                        <a:spcAft>
                          <a:spcPts val="0"/>
                        </a:spcAft>
                        <a:buNone/>
                      </a:pPr>
                      <a:r>
                        <a:rPr lang="en-US"/>
                        <a:t>64%</a:t>
                      </a:r>
                      <a:endParaRPr/>
                    </a:p>
                  </a:txBody>
                  <a:tcPr marT="91425" marB="91425" marR="91425" marL="91425"/>
                </a:tc>
                <a:tc>
                  <a:txBody>
                    <a:bodyPr/>
                    <a:lstStyle/>
                    <a:p>
                      <a:pPr indent="0" lvl="0" marL="0" rtl="0" algn="l">
                        <a:spcBef>
                          <a:spcPts val="0"/>
                        </a:spcBef>
                        <a:spcAft>
                          <a:spcPts val="0"/>
                        </a:spcAft>
                        <a:buNone/>
                      </a:pPr>
                      <a:r>
                        <a:rPr lang="en-US"/>
                        <a:t>64%</a:t>
                      </a:r>
                      <a:endParaRPr/>
                    </a:p>
                  </a:txBody>
                  <a:tcPr marT="91425" marB="91425" marR="91425" marL="91425"/>
                </a:tc>
                <a:tc>
                  <a:txBody>
                    <a:bodyPr/>
                    <a:lstStyle/>
                    <a:p>
                      <a:pPr indent="0" lvl="0" marL="0" rtl="0" algn="l">
                        <a:spcBef>
                          <a:spcPts val="0"/>
                        </a:spcBef>
                        <a:spcAft>
                          <a:spcPts val="0"/>
                        </a:spcAft>
                        <a:buNone/>
                      </a:pPr>
                      <a:r>
                        <a:rPr lang="en-US"/>
                        <a:t>64%</a:t>
                      </a:r>
                      <a:endParaRPr/>
                    </a:p>
                  </a:txBody>
                  <a:tcPr marT="91425" marB="91425" marR="91425" marL="91425"/>
                </a:tc>
              </a:tr>
              <a:tr h="381000">
                <a:tc>
                  <a:txBody>
                    <a:bodyPr/>
                    <a:lstStyle/>
                    <a:p>
                      <a:pPr indent="0" lvl="0" marL="0" rtl="0" algn="l">
                        <a:spcBef>
                          <a:spcPts val="0"/>
                        </a:spcBef>
                        <a:spcAft>
                          <a:spcPts val="0"/>
                        </a:spcAft>
                        <a:buNone/>
                      </a:pPr>
                      <a:r>
                        <a:rPr lang="en-US"/>
                        <a:t>Random Forest</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TF-IDF Vectorizer</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US"/>
                        <a:t>95.31%</a:t>
                      </a:r>
                      <a:endParaRPr/>
                    </a:p>
                  </a:txBody>
                  <a:tcPr marT="91425" marB="91425" marR="91425" marL="91425"/>
                </a:tc>
                <a:tc>
                  <a:txBody>
                    <a:bodyPr/>
                    <a:lstStyle/>
                    <a:p>
                      <a:pPr indent="0" lvl="0" marL="0" rtl="0" algn="l">
                        <a:spcBef>
                          <a:spcPts val="0"/>
                        </a:spcBef>
                        <a:spcAft>
                          <a:spcPts val="0"/>
                        </a:spcAft>
                        <a:buNone/>
                      </a:pPr>
                      <a:r>
                        <a:rPr lang="en-US"/>
                        <a:t>95%</a:t>
                      </a:r>
                      <a:endParaRPr/>
                    </a:p>
                  </a:txBody>
                  <a:tcPr marT="91425" marB="91425" marR="91425" marL="91425"/>
                </a:tc>
                <a:tc>
                  <a:txBody>
                    <a:bodyPr/>
                    <a:lstStyle/>
                    <a:p>
                      <a:pPr indent="0" lvl="0" marL="0" rtl="0" algn="l">
                        <a:spcBef>
                          <a:spcPts val="0"/>
                        </a:spcBef>
                        <a:spcAft>
                          <a:spcPts val="0"/>
                        </a:spcAft>
                        <a:buNone/>
                      </a:pPr>
                      <a:r>
                        <a:rPr lang="en-US"/>
                        <a:t>95%</a:t>
                      </a:r>
                      <a:endParaRPr/>
                    </a:p>
                  </a:txBody>
                  <a:tcPr marT="91425" marB="91425" marR="91425" marL="91425"/>
                </a:tc>
                <a:tc>
                  <a:txBody>
                    <a:bodyPr/>
                    <a:lstStyle/>
                    <a:p>
                      <a:pPr indent="0" lvl="0" marL="0" rtl="0" algn="l">
                        <a:spcBef>
                          <a:spcPts val="0"/>
                        </a:spcBef>
                        <a:spcAft>
                          <a:spcPts val="0"/>
                        </a:spcAft>
                        <a:buNone/>
                      </a:pPr>
                      <a:r>
                        <a:rPr lang="en-US"/>
                        <a:t>95%</a:t>
                      </a:r>
                      <a:endParaRPr/>
                    </a:p>
                  </a:txBody>
                  <a:tcPr marT="91425" marB="91425" marR="91425" marL="91425"/>
                </a:tc>
              </a:tr>
              <a:tr h="381000">
                <a:tc>
                  <a:txBody>
                    <a:bodyPr/>
                    <a:lstStyle/>
                    <a:p>
                      <a:pPr indent="0" lvl="0" marL="0" rtl="0" algn="l">
                        <a:spcBef>
                          <a:spcPts val="0"/>
                        </a:spcBef>
                        <a:spcAft>
                          <a:spcPts val="0"/>
                        </a:spcAft>
                        <a:buNone/>
                      </a:pPr>
                      <a:r>
                        <a:rPr lang="en-US"/>
                        <a:t>Support Vector Machines</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TF-IDF Vectorizer</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US"/>
                        <a:t>95.45%</a:t>
                      </a:r>
                      <a:endParaRPr/>
                    </a:p>
                  </a:txBody>
                  <a:tcPr marT="91425" marB="91425" marR="91425" marL="91425"/>
                </a:tc>
                <a:tc>
                  <a:txBody>
                    <a:bodyPr/>
                    <a:lstStyle/>
                    <a:p>
                      <a:pPr indent="0" lvl="0" marL="0" rtl="0" algn="l">
                        <a:spcBef>
                          <a:spcPts val="0"/>
                        </a:spcBef>
                        <a:spcAft>
                          <a:spcPts val="0"/>
                        </a:spcAft>
                        <a:buNone/>
                      </a:pPr>
                      <a:r>
                        <a:rPr lang="en-US"/>
                        <a:t>95%</a:t>
                      </a:r>
                      <a:endParaRPr/>
                    </a:p>
                  </a:txBody>
                  <a:tcPr marT="91425" marB="91425" marR="91425" marL="91425"/>
                </a:tc>
                <a:tc>
                  <a:txBody>
                    <a:bodyPr/>
                    <a:lstStyle/>
                    <a:p>
                      <a:pPr indent="0" lvl="0" marL="0" rtl="0" algn="l">
                        <a:spcBef>
                          <a:spcPts val="0"/>
                        </a:spcBef>
                        <a:spcAft>
                          <a:spcPts val="0"/>
                        </a:spcAft>
                        <a:buNone/>
                      </a:pPr>
                      <a:r>
                        <a:rPr lang="en-US"/>
                        <a:t>95%</a:t>
                      </a:r>
                      <a:endParaRPr/>
                    </a:p>
                  </a:txBody>
                  <a:tcPr marT="91425" marB="91425" marR="91425" marL="91425"/>
                </a:tc>
                <a:tc>
                  <a:txBody>
                    <a:bodyPr/>
                    <a:lstStyle/>
                    <a:p>
                      <a:pPr indent="0" lvl="0" marL="0" rtl="0" algn="l">
                        <a:spcBef>
                          <a:spcPts val="0"/>
                        </a:spcBef>
                        <a:spcAft>
                          <a:spcPts val="0"/>
                        </a:spcAft>
                        <a:buNone/>
                      </a:pPr>
                      <a:r>
                        <a:rPr lang="en-US"/>
                        <a:t>95%</a:t>
                      </a:r>
                      <a:endParaRPr/>
                    </a:p>
                  </a:txBody>
                  <a:tcPr marT="91425" marB="91425" marR="91425" marL="91425"/>
                </a:tc>
              </a:tr>
            </a:tbl>
          </a:graphicData>
        </a:graphic>
      </p:graphicFrame>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72"/>
          <p:cNvSpPr txBox="1"/>
          <p:nvPr>
            <p:ph type="title"/>
          </p:nvPr>
        </p:nvSpPr>
        <p:spPr>
          <a:xfrm>
            <a:off x="2518245" y="2328133"/>
            <a:ext cx="7170000" cy="2194800"/>
          </a:xfrm>
          <a:prstGeom prst="rect">
            <a:avLst/>
          </a:prstGeom>
        </p:spPr>
        <p:txBody>
          <a:bodyPr anchorCtr="0" anchor="ctr" bIns="121900" lIns="121900" spcFirstLastPara="1" rIns="121900" wrap="square" tIns="121900">
            <a:normAutofit/>
          </a:bodyPr>
          <a:lstStyle/>
          <a:p>
            <a:pPr indent="0" lvl="0" marL="0" rtl="0" algn="ctr">
              <a:spcBef>
                <a:spcPts val="0"/>
              </a:spcBef>
              <a:spcAft>
                <a:spcPts val="0"/>
              </a:spcAft>
              <a:buNone/>
            </a:pPr>
            <a:r>
              <a:rPr lang="en-US"/>
              <a:t>Thank you</a:t>
            </a:r>
            <a:endParaRPr/>
          </a:p>
        </p:txBody>
      </p:sp>
      <p:sp>
        <p:nvSpPr>
          <p:cNvPr id="622" name="Google Shape;622;p72"/>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1"/>
          <p:cNvSpPr txBox="1"/>
          <p:nvPr>
            <p:ph type="title"/>
          </p:nvPr>
        </p:nvSpPr>
        <p:spPr>
          <a:xfrm>
            <a:off x="2518245" y="2328133"/>
            <a:ext cx="7170000" cy="2194800"/>
          </a:xfrm>
          <a:prstGeom prst="rect">
            <a:avLst/>
          </a:prstGeom>
        </p:spPr>
        <p:txBody>
          <a:bodyPr anchorCtr="0" anchor="ctr" bIns="121900" lIns="121900" spcFirstLastPara="1" rIns="121900" wrap="square" tIns="121900">
            <a:normAutofit/>
          </a:bodyPr>
          <a:lstStyle/>
          <a:p>
            <a:pPr indent="-501650" lvl="0" marL="457200" rtl="0" algn="ctr">
              <a:spcBef>
                <a:spcPts val="0"/>
              </a:spcBef>
              <a:spcAft>
                <a:spcPts val="0"/>
              </a:spcAft>
              <a:buSzPts val="4300"/>
              <a:buAutoNum type="arabicPeriod"/>
            </a:pPr>
            <a:r>
              <a:rPr lang="en-US"/>
              <a:t>Introduction</a:t>
            </a:r>
            <a:endParaRPr/>
          </a:p>
        </p:txBody>
      </p:sp>
      <p:sp>
        <p:nvSpPr>
          <p:cNvPr id="194" name="Google Shape;194;p21"/>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2"/>
          <p:cNvSpPr txBox="1"/>
          <p:nvPr>
            <p:ph type="title"/>
          </p:nvPr>
        </p:nvSpPr>
        <p:spPr>
          <a:xfrm>
            <a:off x="1092075" y="626451"/>
            <a:ext cx="10007700" cy="81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SzPts val="990"/>
              <a:buNone/>
            </a:pPr>
            <a:r>
              <a:rPr lang="en-US" sz="4000"/>
              <a:t>1.1 Project Background</a:t>
            </a:r>
            <a:endParaRPr sz="3100"/>
          </a:p>
        </p:txBody>
      </p:sp>
      <p:sp>
        <p:nvSpPr>
          <p:cNvPr id="201" name="Google Shape;201;p22"/>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0" lvl="0" marL="0" marR="0" rtl="0" algn="l">
              <a:lnSpc>
                <a:spcPct val="85000"/>
              </a:lnSpc>
              <a:spcBef>
                <a:spcPts val="0"/>
              </a:spcBef>
              <a:spcAft>
                <a:spcPts val="0"/>
              </a:spcAft>
              <a:buClr>
                <a:srgbClr val="000000"/>
              </a:buClr>
              <a:buSzPts val="935"/>
              <a:buFont typeface="Arial"/>
              <a:buNone/>
            </a:pPr>
            <a:r>
              <a:rPr lang="en-US" sz="1545"/>
              <a:t>1. Reddit Significance: With over 430 million monthly users and 100,000 active communities, Reddit is a globally influential social network, generating 830,000 daily posts. The prevalence of fake news on Reddit poses a significant societal risk, especially in political contexts.</a:t>
            </a:r>
            <a:endParaRPr sz="1545"/>
          </a:p>
          <a:p>
            <a:pPr indent="0" lvl="0" marL="0" marR="0" rtl="0" algn="l">
              <a:lnSpc>
                <a:spcPct val="85000"/>
              </a:lnSpc>
              <a:spcBef>
                <a:spcPts val="0"/>
              </a:spcBef>
              <a:spcAft>
                <a:spcPts val="0"/>
              </a:spcAft>
              <a:buClr>
                <a:srgbClr val="000000"/>
              </a:buClr>
              <a:buSzPts val="935"/>
              <a:buFont typeface="Arial"/>
              <a:buNone/>
            </a:pPr>
            <a:r>
              <a:t/>
            </a:r>
            <a:endParaRPr sz="1545"/>
          </a:p>
          <a:p>
            <a:pPr indent="0" lvl="0" marL="0" marR="0" rtl="0" algn="l">
              <a:lnSpc>
                <a:spcPct val="85000"/>
              </a:lnSpc>
              <a:spcBef>
                <a:spcPts val="0"/>
              </a:spcBef>
              <a:spcAft>
                <a:spcPts val="0"/>
              </a:spcAft>
              <a:buClr>
                <a:srgbClr val="000000"/>
              </a:buClr>
              <a:buSzPts val="935"/>
              <a:buFont typeface="Arial"/>
              <a:buNone/>
            </a:pPr>
            <a:r>
              <a:rPr lang="en-US" sz="1545"/>
              <a:t>2. Project Need and Importance: The project addresses the critical need to combat the escalating generation of fake news, emphasizing the potential severe consequences on a national and global scale. Unchecked, fake news can incite discord, disrupt economies, damage reputations, and erode public trust in government.</a:t>
            </a:r>
            <a:endParaRPr sz="1545"/>
          </a:p>
          <a:p>
            <a:pPr indent="0" lvl="0" marL="0" marR="0" rtl="0" algn="l">
              <a:lnSpc>
                <a:spcPct val="85000"/>
              </a:lnSpc>
              <a:spcBef>
                <a:spcPts val="0"/>
              </a:spcBef>
              <a:spcAft>
                <a:spcPts val="0"/>
              </a:spcAft>
              <a:buClr>
                <a:srgbClr val="000000"/>
              </a:buClr>
              <a:buSzPts val="935"/>
              <a:buFont typeface="Arial"/>
              <a:buNone/>
            </a:pPr>
            <a:r>
              <a:t/>
            </a:r>
            <a:endParaRPr sz="1545"/>
          </a:p>
          <a:p>
            <a:pPr indent="0" lvl="0" marL="0" marR="0" rtl="0" algn="l">
              <a:lnSpc>
                <a:spcPct val="85000"/>
              </a:lnSpc>
              <a:spcBef>
                <a:spcPts val="0"/>
              </a:spcBef>
              <a:spcAft>
                <a:spcPts val="0"/>
              </a:spcAft>
              <a:buClr>
                <a:srgbClr val="000000"/>
              </a:buClr>
              <a:buSzPts val="935"/>
              <a:buFont typeface="Arial"/>
              <a:buNone/>
            </a:pPr>
            <a:r>
              <a:rPr lang="en-US" sz="1545"/>
              <a:t>3. Proposed Model Flow: The project outlines a comprehensive model flow, encompassing data collection through Reddit's "PRAW" API, preprocessing involving natural language processing and feature embedding, and model training/testing/evaluation. Features include post-related data such as title, author, shares, likes, subreddits, and upvote ratio.</a:t>
            </a:r>
            <a:endParaRPr sz="1545"/>
          </a:p>
          <a:p>
            <a:pPr indent="0" lvl="0" marL="0" marR="0" rtl="0" algn="l">
              <a:lnSpc>
                <a:spcPct val="85000"/>
              </a:lnSpc>
              <a:spcBef>
                <a:spcPts val="0"/>
              </a:spcBef>
              <a:spcAft>
                <a:spcPts val="0"/>
              </a:spcAft>
              <a:buClr>
                <a:srgbClr val="000000"/>
              </a:buClr>
              <a:buSzPts val="935"/>
              <a:buFont typeface="Arial"/>
              <a:buNone/>
            </a:pPr>
            <a:r>
              <a:t/>
            </a:r>
            <a:endParaRPr sz="1545"/>
          </a:p>
          <a:p>
            <a:pPr indent="0" lvl="0" marL="0" marR="0" rtl="0" algn="l">
              <a:lnSpc>
                <a:spcPct val="85000"/>
              </a:lnSpc>
              <a:spcBef>
                <a:spcPts val="0"/>
              </a:spcBef>
              <a:spcAft>
                <a:spcPts val="0"/>
              </a:spcAft>
              <a:buClr>
                <a:srgbClr val="000000"/>
              </a:buClr>
              <a:buSzPts val="935"/>
              <a:buFont typeface="Arial"/>
              <a:buNone/>
            </a:pPr>
            <a:r>
              <a:rPr lang="en-US" sz="1545"/>
              <a:t>4. Diverse Classification Techniques: The model incorporates various classification techniques, including Random Forests, Naive Bayes, Decision Trees, SVM, Logistic Regression. Natural language processing and spacy embeddings enhance feature extraction.</a:t>
            </a:r>
            <a:endParaRPr sz="1545"/>
          </a:p>
          <a:p>
            <a:pPr indent="0" lvl="0" marL="0" marR="0" rtl="0" algn="l">
              <a:lnSpc>
                <a:spcPct val="85000"/>
              </a:lnSpc>
              <a:spcBef>
                <a:spcPts val="0"/>
              </a:spcBef>
              <a:spcAft>
                <a:spcPts val="0"/>
              </a:spcAft>
              <a:buClr>
                <a:srgbClr val="000000"/>
              </a:buClr>
              <a:buSzPts val="935"/>
              <a:buFont typeface="Arial"/>
              <a:buNone/>
            </a:pPr>
            <a:r>
              <a:t/>
            </a:r>
            <a:endParaRPr sz="1545"/>
          </a:p>
          <a:p>
            <a:pPr indent="0" lvl="0" marL="0" marR="0" rtl="0" algn="l">
              <a:lnSpc>
                <a:spcPct val="85000"/>
              </a:lnSpc>
              <a:spcBef>
                <a:spcPts val="0"/>
              </a:spcBef>
              <a:spcAft>
                <a:spcPts val="0"/>
              </a:spcAft>
              <a:buClr>
                <a:srgbClr val="000000"/>
              </a:buClr>
              <a:buSzPts val="935"/>
              <a:buFont typeface="Arial"/>
              <a:buNone/>
            </a:pPr>
            <a:r>
              <a:rPr lang="en-US" sz="1545"/>
              <a:t>5. Evaluation Metrics: Multiple assessment metrics, including confusion matrix, accuracy, F1-score, Recall, and Precision, will be utilized to gauge model effectiveness. The selection of the best-performing model for identifying fake Reddit posts will be based on a comprehensive comparison of these evaluation metrics.</a:t>
            </a:r>
            <a:endParaRPr sz="1545"/>
          </a:p>
        </p:txBody>
      </p:sp>
      <p:sp>
        <p:nvSpPr>
          <p:cNvPr id="202" name="Google Shape;202;p22"/>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3"/>
          <p:cNvSpPr txBox="1"/>
          <p:nvPr>
            <p:ph type="title"/>
          </p:nvPr>
        </p:nvSpPr>
        <p:spPr>
          <a:xfrm>
            <a:off x="1092075" y="626451"/>
            <a:ext cx="10007700" cy="81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SzPts val="990"/>
              <a:buNone/>
            </a:pPr>
            <a:r>
              <a:rPr lang="en-US" sz="4000"/>
              <a:t>1.2 </a:t>
            </a:r>
            <a:r>
              <a:rPr lang="en-US" sz="4000"/>
              <a:t>Project Requirements</a:t>
            </a:r>
            <a:endParaRPr sz="4000"/>
          </a:p>
        </p:txBody>
      </p:sp>
      <p:sp>
        <p:nvSpPr>
          <p:cNvPr id="209" name="Google Shape;209;p23"/>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0" lvl="0" marL="0" marR="0" rtl="0" algn="l">
              <a:lnSpc>
                <a:spcPct val="95000"/>
              </a:lnSpc>
              <a:spcBef>
                <a:spcPts val="0"/>
              </a:spcBef>
              <a:spcAft>
                <a:spcPts val="0"/>
              </a:spcAft>
              <a:buNone/>
            </a:pPr>
            <a:r>
              <a:t/>
            </a:r>
            <a:endParaRPr sz="1545"/>
          </a:p>
          <a:p>
            <a:pPr indent="-326707" lvl="0" marL="457200" marR="0" rtl="0" algn="l">
              <a:lnSpc>
                <a:spcPct val="95000"/>
              </a:lnSpc>
              <a:spcBef>
                <a:spcPts val="0"/>
              </a:spcBef>
              <a:spcAft>
                <a:spcPts val="0"/>
              </a:spcAft>
              <a:buSzPts val="1545"/>
              <a:buChar char="●"/>
            </a:pPr>
            <a:r>
              <a:rPr lang="en-US" sz="1545"/>
              <a:t>Data Collection Using PRAW </a:t>
            </a:r>
            <a:r>
              <a:rPr lang="en-US" sz="1545"/>
              <a:t>- </a:t>
            </a:r>
            <a:r>
              <a:rPr lang="en-US" sz="1545"/>
              <a:t>Utilizes the Python Reddit API Wrapper (PRAW) to gather source and metadata information of user posts from various news-based subreddits such as "news," "Politics," "WorldNews," “nottheonion,” and "fakenews" through the Reddit API.</a:t>
            </a:r>
            <a:endParaRPr sz="1545"/>
          </a:p>
          <a:p>
            <a:pPr indent="-326707" lvl="0" marL="457200" marR="0" rtl="0" algn="l">
              <a:lnSpc>
                <a:spcPct val="95000"/>
              </a:lnSpc>
              <a:spcBef>
                <a:spcPts val="0"/>
              </a:spcBef>
              <a:spcAft>
                <a:spcPts val="0"/>
              </a:spcAft>
              <a:buSzPts val="1545"/>
              <a:buChar char="●"/>
            </a:pPr>
            <a:r>
              <a:rPr lang="en-US" sz="1545"/>
              <a:t>Dataset Characteristics - The collected data is saved in a comma-separated file with approximately 70,000 rows and 10 columns. The chosen columns for retention include "title," "upvote_ratio," "num_comments," "url," while the remaining columns are discarded.</a:t>
            </a:r>
            <a:endParaRPr sz="1545"/>
          </a:p>
          <a:p>
            <a:pPr indent="-326707" lvl="0" marL="457200" marR="0" rtl="0" algn="l">
              <a:lnSpc>
                <a:spcPct val="95000"/>
              </a:lnSpc>
              <a:spcBef>
                <a:spcPts val="0"/>
              </a:spcBef>
              <a:spcAft>
                <a:spcPts val="0"/>
              </a:spcAft>
              <a:buSzPts val="1545"/>
              <a:buChar char="●"/>
            </a:pPr>
            <a:r>
              <a:rPr lang="en-US" sz="1545"/>
              <a:t>Focus on Relevant Information - Emphasizes the importance of retaining specific columns such as post title, upvote ratio, image_text, self_text, and URL, streamlining the dataset to focus on key information relevant to the analysis or project goals.</a:t>
            </a:r>
            <a:endParaRPr sz="1545"/>
          </a:p>
        </p:txBody>
      </p:sp>
      <p:sp>
        <p:nvSpPr>
          <p:cNvPr id="210" name="Google Shape;210;p23"/>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211" name="Google Shape;211;p23"/>
          <p:cNvPicPr preferRelativeResize="0"/>
          <p:nvPr/>
        </p:nvPicPr>
        <p:blipFill>
          <a:blip r:embed="rId3">
            <a:alphaModFix/>
          </a:blip>
          <a:stretch>
            <a:fillRect/>
          </a:stretch>
        </p:blipFill>
        <p:spPr>
          <a:xfrm>
            <a:off x="6921297" y="559600"/>
            <a:ext cx="4689425" cy="1986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4"/>
          <p:cNvSpPr txBox="1"/>
          <p:nvPr>
            <p:ph type="title"/>
          </p:nvPr>
        </p:nvSpPr>
        <p:spPr>
          <a:xfrm>
            <a:off x="1092075" y="626451"/>
            <a:ext cx="10007700" cy="81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1.2 Project Requirements (continued)</a:t>
            </a:r>
            <a:endParaRPr/>
          </a:p>
        </p:txBody>
      </p:sp>
      <p:sp>
        <p:nvSpPr>
          <p:cNvPr id="218" name="Google Shape;218;p24"/>
          <p:cNvSpPr txBox="1"/>
          <p:nvPr>
            <p:ph idx="1" type="body"/>
          </p:nvPr>
        </p:nvSpPr>
        <p:spPr>
          <a:xfrm>
            <a:off x="1092150" y="1556125"/>
            <a:ext cx="10007700" cy="4656300"/>
          </a:xfrm>
          <a:prstGeom prst="rect">
            <a:avLst/>
          </a:prstGeom>
        </p:spPr>
        <p:txBody>
          <a:bodyPr anchorCtr="0" anchor="ctr" bIns="121900" lIns="121900" spcFirstLastPara="1" rIns="121900" wrap="square" tIns="121900">
            <a:normAutofit/>
          </a:bodyPr>
          <a:lstStyle/>
          <a:p>
            <a:pPr indent="-323850" lvl="0" marL="457200" rtl="0" algn="l">
              <a:spcBef>
                <a:spcPts val="0"/>
              </a:spcBef>
              <a:spcAft>
                <a:spcPts val="0"/>
              </a:spcAft>
              <a:buSzPts val="1500"/>
              <a:buChar char="●"/>
            </a:pPr>
            <a:r>
              <a:rPr lang="en-US" sz="1500"/>
              <a:t>Labeling. The collected data from Reddit are unlabeled. The collected data must be manually identified and labeled as fake or real posts. The model’s prediction capabilities can be impacted by incorrect label. </a:t>
            </a:r>
            <a:endParaRPr sz="1500"/>
          </a:p>
          <a:p>
            <a:pPr indent="-323850" lvl="0" marL="457200" rtl="0" algn="l">
              <a:spcBef>
                <a:spcPts val="0"/>
              </a:spcBef>
              <a:spcAft>
                <a:spcPts val="0"/>
              </a:spcAft>
              <a:buSzPts val="1500"/>
              <a:buChar char="●"/>
            </a:pPr>
            <a:r>
              <a:rPr lang="en-US" sz="1500"/>
              <a:t>Quality of posts. Data quality should be maintained for a good-performing model. The textual data gathered from user posts on Reddit must be contextually rich. There should be no null values or unclean text in the posts, duplicates. </a:t>
            </a:r>
            <a:endParaRPr sz="1500"/>
          </a:p>
          <a:p>
            <a:pPr indent="-323850" lvl="0" marL="457200" rtl="0" algn="l">
              <a:spcBef>
                <a:spcPts val="0"/>
              </a:spcBef>
              <a:spcAft>
                <a:spcPts val="0"/>
              </a:spcAft>
              <a:buSzPts val="1500"/>
              <a:buChar char="●"/>
            </a:pPr>
            <a:r>
              <a:rPr lang="en-US" sz="1500"/>
              <a:t>Variable selection. We must ensure the required features or variables are extracted from the user posts. Needless features must be discarded from the dataset to ensure there is a clean dataset for implementation. </a:t>
            </a:r>
            <a:endParaRPr sz="1500"/>
          </a:p>
          <a:p>
            <a:pPr indent="-323850" lvl="0" marL="457200" rtl="0" algn="l">
              <a:spcBef>
                <a:spcPts val="0"/>
              </a:spcBef>
              <a:spcAft>
                <a:spcPts val="0"/>
              </a:spcAft>
              <a:buSzPts val="1500"/>
              <a:buChar char="●"/>
            </a:pPr>
            <a:r>
              <a:rPr lang="en-US" sz="1500"/>
              <a:t>Variety of posts. An extensive range of posts including those with varying degrees of engagement must be evaluated and classified effectively by the model.</a:t>
            </a:r>
            <a:endParaRPr sz="1500"/>
          </a:p>
        </p:txBody>
      </p:sp>
      <p:sp>
        <p:nvSpPr>
          <p:cNvPr id="219" name="Google Shape;219;p24"/>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